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10287000" cx="18288000"/>
  <p:notesSz cx="6858000" cy="9144000"/>
  <p:embeddedFontLst>
    <p:embeddedFont>
      <p:font typeface="Sansita"/>
      <p:regular r:id="rId39"/>
      <p:bold r:id="rId40"/>
      <p:italic r:id="rId41"/>
      <p:boldItalic r:id="rId42"/>
    </p:embeddedFont>
    <p:embeddedFont>
      <p:font typeface="Roboto Mono"/>
      <p:regular r:id="rId43"/>
      <p:bold r:id="rId44"/>
      <p:italic r:id="rId45"/>
      <p:boldItalic r:id="rId46"/>
    </p:embeddedFont>
    <p:embeddedFont>
      <p:font typeface="DM Sans"/>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8EB90F-F398-4643-9033-AD4B2FF4F860}">
  <a:tblStyle styleId="{D58EB90F-F398-4643-9033-AD4B2FF4F860}"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nsita-bold.fntdata"/><Relationship Id="rId20" Type="http://schemas.openxmlformats.org/officeDocument/2006/relationships/slide" Target="slides/slide14.xml"/><Relationship Id="rId42" Type="http://schemas.openxmlformats.org/officeDocument/2006/relationships/font" Target="fonts/Sansita-boldItalic.fntdata"/><Relationship Id="rId41" Type="http://schemas.openxmlformats.org/officeDocument/2006/relationships/font" Target="fonts/Sansita-italic.fntdata"/><Relationship Id="rId22" Type="http://schemas.openxmlformats.org/officeDocument/2006/relationships/slide" Target="slides/slide16.xml"/><Relationship Id="rId44" Type="http://schemas.openxmlformats.org/officeDocument/2006/relationships/font" Target="fonts/RobotoMono-bold.fntdata"/><Relationship Id="rId21" Type="http://schemas.openxmlformats.org/officeDocument/2006/relationships/slide" Target="slides/slide15.xml"/><Relationship Id="rId43" Type="http://schemas.openxmlformats.org/officeDocument/2006/relationships/font" Target="fonts/RobotoMono-regular.fntdata"/><Relationship Id="rId24" Type="http://schemas.openxmlformats.org/officeDocument/2006/relationships/slide" Target="slides/slide18.xml"/><Relationship Id="rId46" Type="http://schemas.openxmlformats.org/officeDocument/2006/relationships/font" Target="fonts/RobotoMono-boldItalic.fntdata"/><Relationship Id="rId23" Type="http://schemas.openxmlformats.org/officeDocument/2006/relationships/slide" Target="slides/slide17.xml"/><Relationship Id="rId45"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DMSans-boldItalic.fntdata"/><Relationship Id="rId25" Type="http://schemas.openxmlformats.org/officeDocument/2006/relationships/slide" Target="slides/slide19.xml"/><Relationship Id="rId47" Type="http://schemas.openxmlformats.org/officeDocument/2006/relationships/font" Target="fonts/DMSans-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Sansita-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cd717be6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cd717be6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ecd717be6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cd717be6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cd717be67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ecd717be67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cd717be67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ecd717be67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ecd717be67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cd717be6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ecd717be67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ecd717be67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cd717be6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cd717be67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2ecd717be67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cd717be6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ecd717be67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ecd717be67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eb07da3df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eeb07da3d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eb07da3d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6" name="Google Shape;276;g2eeb07da3d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eb07da3df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6" name="Google Shape;286;g2eeb07da3df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e880aadc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5" name="Google Shape;305;g2ee880aadc9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9" name="Google Shape;9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cff34f01a_1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2ecff34f01a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cd717be67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cd717be67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ecd717be67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e78d452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e78d452d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ee78d452df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eaba61fc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eeaba61fc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eeaba61fc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eeaba61fc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eeaba61fcb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2eeaba61fcb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e880aadc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ee880aadc9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2ee880aadc9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eeaba61fcb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eeaba61fcb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2eeaba61fcb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eeaba61fcb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eeaba61fcb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2eeaba61fcb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ee880aadc9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ee880aadc9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2ee880aadc9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ee880aadc9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ee880aadc9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2ee880aadc9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cff34f01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cff34f01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2ecff34f01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e3392979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12" name="Google Shape;512;g2ee3392979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ee3392979f_6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ee3392979f_6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2ee3392979f_6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ecff34f01a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ecff34f01a_1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2ecff34f01a_1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4" name="Google Shape;12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cff34f01a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3" name="Google Shape;133;g2ecff34f01a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1" name="Google Shape;15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cff34f01a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ecff34f01a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cff34f01a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1" name="Google Shape;181;g2ecff34f01a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logo for a job bridge institute&#10;&#10;Description automatically generated" id="19" name="Google Shape;19;p2"/>
          <p:cNvPicPr preferRelativeResize="0"/>
          <p:nvPr/>
        </p:nvPicPr>
        <p:blipFill rotWithShape="1">
          <a:blip r:embed="rId2">
            <a:alphaModFix/>
          </a:blip>
          <a:srcRect b="0" l="0" r="0" t="0"/>
          <a:stretch/>
        </p:blipFill>
        <p:spPr>
          <a:xfrm>
            <a:off x="0" y="0"/>
            <a:ext cx="1543050" cy="1028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3" name="Google Shape;23;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5" name="Google Shape;55;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6" name="Google Shape;56;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2" name="Google Shape;62;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 name="Google Shape;6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p:nvPr>
            <p:ph idx="2" type="pic"/>
          </p:nvPr>
        </p:nvSpPr>
        <p:spPr>
          <a:xfrm>
            <a:off x="1792288" y="612775"/>
            <a:ext cx="5486400" cy="4114800"/>
          </a:xfrm>
          <a:prstGeom prst="rect">
            <a:avLst/>
          </a:prstGeom>
          <a:noFill/>
          <a:ln>
            <a:noFill/>
          </a:ln>
        </p:spPr>
      </p:sp>
      <p:sp>
        <p:nvSpPr>
          <p:cNvPr id="69" name="Google Shape;69;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4.png"/><Relationship Id="rId9"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3"/>
          <p:cNvGrpSpPr/>
          <p:nvPr/>
        </p:nvGrpSpPr>
        <p:grpSpPr>
          <a:xfrm>
            <a:off x="1028700" y="811709"/>
            <a:ext cx="16230600" cy="8446591"/>
            <a:chOff x="0" y="-57150"/>
            <a:chExt cx="4274726" cy="2224617"/>
          </a:xfrm>
        </p:grpSpPr>
        <p:sp>
          <p:nvSpPr>
            <p:cNvPr id="90" name="Google Shape;90;p13"/>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3"/>
            <p:cNvSpPr txBox="1"/>
            <p:nvPr/>
          </p:nvSpPr>
          <p:spPr>
            <a:xfrm>
              <a:off x="0" y="-57150"/>
              <a:ext cx="4274726" cy="22246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 name="Google Shape;92;p13"/>
          <p:cNvSpPr/>
          <p:nvPr/>
        </p:nvSpPr>
        <p:spPr>
          <a:xfrm>
            <a:off x="1981200" y="-94024"/>
            <a:ext cx="4102978" cy="2245448"/>
          </a:xfrm>
          <a:custGeom>
            <a:rect b="b" l="l" r="r" t="t"/>
            <a:pathLst>
              <a:path extrusionOk="0" h="2245448" w="4102978">
                <a:moveTo>
                  <a:pt x="0" y="0"/>
                </a:moveTo>
                <a:lnTo>
                  <a:pt x="4102978" y="0"/>
                </a:lnTo>
                <a:lnTo>
                  <a:pt x="4102978"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3"/>
          <p:cNvSpPr txBox="1"/>
          <p:nvPr/>
        </p:nvSpPr>
        <p:spPr>
          <a:xfrm>
            <a:off x="0" y="2860334"/>
            <a:ext cx="18211800" cy="2981137"/>
          </a:xfrm>
          <a:prstGeom prst="rect">
            <a:avLst/>
          </a:prstGeom>
          <a:noFill/>
          <a:ln>
            <a:noFill/>
          </a:ln>
        </p:spPr>
        <p:txBody>
          <a:bodyPr anchorCtr="0" anchor="t" bIns="0" lIns="0" spcFirstLastPara="1" rIns="0" wrap="square" tIns="0">
            <a:spAutoFit/>
          </a:bodyPr>
          <a:lstStyle/>
          <a:p>
            <a:pPr indent="0" lvl="0" marL="0" marR="0" rtl="0" algn="ctr">
              <a:lnSpc>
                <a:spcPct val="130208"/>
              </a:lnSpc>
              <a:spcBef>
                <a:spcPts val="0"/>
              </a:spcBef>
              <a:spcAft>
                <a:spcPts val="0"/>
              </a:spcAft>
              <a:buNone/>
            </a:pPr>
            <a:r>
              <a:rPr b="1" lang="en-US" sz="9600">
                <a:solidFill>
                  <a:srgbClr val="FFFFFF"/>
                </a:solidFill>
                <a:latin typeface="DM Sans"/>
                <a:ea typeface="DM Sans"/>
                <a:cs typeface="DM Sans"/>
                <a:sym typeface="DM Sans"/>
              </a:rPr>
              <a:t>Project Proposal</a:t>
            </a:r>
            <a:endParaRPr/>
          </a:p>
          <a:p>
            <a:pPr indent="0" lvl="0" marL="0" marR="0" rtl="0" algn="ctr">
              <a:lnSpc>
                <a:spcPct val="260416"/>
              </a:lnSpc>
              <a:spcBef>
                <a:spcPts val="0"/>
              </a:spcBef>
              <a:spcAft>
                <a:spcPts val="0"/>
              </a:spcAft>
              <a:buNone/>
            </a:pPr>
            <a:r>
              <a:rPr b="1" lang="en-US" sz="4800">
                <a:solidFill>
                  <a:srgbClr val="FFFFFF"/>
                </a:solidFill>
                <a:latin typeface="DM Sans"/>
                <a:ea typeface="DM Sans"/>
                <a:cs typeface="DM Sans"/>
                <a:sym typeface="DM Sans"/>
              </a:rPr>
              <a:t>Sales Dashboard (New Markets &amp; Opportunities)</a:t>
            </a:r>
            <a:endParaRPr b="1" sz="6000">
              <a:solidFill>
                <a:srgbClr val="FFFFFF"/>
              </a:solidFill>
              <a:latin typeface="DM Sans"/>
              <a:ea typeface="DM Sans"/>
              <a:cs typeface="DM Sans"/>
              <a:sym typeface="DM Sans"/>
            </a:endParaRPr>
          </a:p>
        </p:txBody>
      </p:sp>
      <p:sp>
        <p:nvSpPr>
          <p:cNvPr id="94" name="Google Shape;94;p13"/>
          <p:cNvSpPr txBox="1"/>
          <p:nvPr/>
        </p:nvSpPr>
        <p:spPr>
          <a:xfrm>
            <a:off x="8215858" y="6640827"/>
            <a:ext cx="7709942" cy="1055674"/>
          </a:xfrm>
          <a:prstGeom prst="rect">
            <a:avLst/>
          </a:prstGeom>
          <a:noFill/>
          <a:ln>
            <a:noFill/>
          </a:ln>
        </p:spPr>
        <p:txBody>
          <a:bodyPr anchorCtr="0" anchor="t" bIns="0" lIns="0" spcFirstLastPara="1" rIns="0" wrap="square" tIns="0">
            <a:spAutoFit/>
          </a:bodyPr>
          <a:lstStyle/>
          <a:p>
            <a:pPr indent="0" lvl="0" marL="0" marR="0" rtl="0" algn="r">
              <a:lnSpc>
                <a:spcPct val="110000"/>
              </a:lnSpc>
              <a:spcBef>
                <a:spcPts val="0"/>
              </a:spcBef>
              <a:spcAft>
                <a:spcPts val="0"/>
              </a:spcAft>
              <a:buNone/>
            </a:pPr>
            <a:r>
              <a:rPr lang="en-US" sz="3700">
                <a:solidFill>
                  <a:srgbClr val="FFFFFF"/>
                </a:solidFill>
                <a:latin typeface="Sansita"/>
                <a:ea typeface="Sansita"/>
                <a:cs typeface="Sansita"/>
                <a:sym typeface="Sansita"/>
              </a:rPr>
              <a:t>Group 3</a:t>
            </a:r>
            <a:endParaRPr/>
          </a:p>
          <a:p>
            <a:pPr indent="0" lvl="0" marL="0" marR="0" rtl="0" algn="r">
              <a:lnSpc>
                <a:spcPct val="110000"/>
              </a:lnSpc>
              <a:spcBef>
                <a:spcPts val="0"/>
              </a:spcBef>
              <a:spcAft>
                <a:spcPts val="0"/>
              </a:spcAft>
              <a:buNone/>
            </a:pPr>
            <a:r>
              <a:rPr lang="en-US" sz="3700">
                <a:solidFill>
                  <a:srgbClr val="FFFFFF"/>
                </a:solidFill>
                <a:latin typeface="Sansita"/>
                <a:ea typeface="Sansita"/>
                <a:cs typeface="Sansita"/>
                <a:sym typeface="Sansita"/>
              </a:rPr>
              <a:t>Parina, Aditya, Vidita, Shikha</a:t>
            </a:r>
            <a:endParaRPr/>
          </a:p>
        </p:txBody>
      </p:sp>
      <p:sp>
        <p:nvSpPr>
          <p:cNvPr id="95" name="Google Shape;95;p13"/>
          <p:cNvSpPr/>
          <p:nvPr/>
        </p:nvSpPr>
        <p:spPr>
          <a:xfrm>
            <a:off x="1981200" y="6267450"/>
            <a:ext cx="2880360" cy="4114800"/>
          </a:xfrm>
          <a:custGeom>
            <a:rect b="b" l="l" r="r" t="t"/>
            <a:pathLst>
              <a:path extrusionOk="0" h="4114800" w="2880360">
                <a:moveTo>
                  <a:pt x="0" y="0"/>
                </a:moveTo>
                <a:lnTo>
                  <a:pt x="2880360" y="0"/>
                </a:lnTo>
                <a:lnTo>
                  <a:pt x="2880360"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3"/>
          <p:cNvSpPr/>
          <p:nvPr/>
        </p:nvSpPr>
        <p:spPr>
          <a:xfrm rot="10800000">
            <a:off x="5623560" y="7673106"/>
            <a:ext cx="3422956" cy="2613894"/>
          </a:xfrm>
          <a:custGeom>
            <a:rect b="b" l="l" r="r" t="t"/>
            <a:pathLst>
              <a:path extrusionOk="0" h="2613894" w="3422956">
                <a:moveTo>
                  <a:pt x="0" y="0"/>
                </a:moveTo>
                <a:lnTo>
                  <a:pt x="3422956" y="0"/>
                </a:lnTo>
                <a:lnTo>
                  <a:pt x="3422956" y="2613894"/>
                </a:lnTo>
                <a:lnTo>
                  <a:pt x="0" y="261389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457200" y="47528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Sales Table</a:t>
            </a:r>
            <a:endParaRPr b="1"/>
          </a:p>
        </p:txBody>
      </p:sp>
      <p:pic>
        <p:nvPicPr>
          <p:cNvPr id="202" name="Google Shape;202;p22"/>
          <p:cNvPicPr preferRelativeResize="0"/>
          <p:nvPr/>
        </p:nvPicPr>
        <p:blipFill>
          <a:blip r:embed="rId3">
            <a:alphaModFix/>
          </a:blip>
          <a:stretch>
            <a:fillRect/>
          </a:stretch>
        </p:blipFill>
        <p:spPr>
          <a:xfrm>
            <a:off x="5205750" y="2543788"/>
            <a:ext cx="12120326" cy="6817700"/>
          </a:xfrm>
          <a:prstGeom prst="rect">
            <a:avLst/>
          </a:prstGeom>
          <a:noFill/>
          <a:ln>
            <a:noFill/>
          </a:ln>
        </p:spPr>
      </p:pic>
      <p:grpSp>
        <p:nvGrpSpPr>
          <p:cNvPr id="203" name="Google Shape;203;p22"/>
          <p:cNvGrpSpPr/>
          <p:nvPr/>
        </p:nvGrpSpPr>
        <p:grpSpPr>
          <a:xfrm>
            <a:off x="0" y="1618302"/>
            <a:ext cx="4571819" cy="8668665"/>
            <a:chOff x="0" y="-57150"/>
            <a:chExt cx="4274726" cy="2224617"/>
          </a:xfrm>
        </p:grpSpPr>
        <p:sp>
          <p:nvSpPr>
            <p:cNvPr id="204" name="Google Shape;204;p22"/>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22"/>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6" name="Google Shape;206;p22"/>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Date Field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Sales ID key rename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Geography ID added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Country, City field split</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All errors checked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NULL values checked</a:t>
            </a:r>
            <a:endParaRPr sz="32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PRODUCT TABLE</a:t>
            </a:r>
            <a:endParaRPr/>
          </a:p>
        </p:txBody>
      </p:sp>
      <p:pic>
        <p:nvPicPr>
          <p:cNvPr id="213" name="Google Shape;213;p23"/>
          <p:cNvPicPr preferRelativeResize="0"/>
          <p:nvPr/>
        </p:nvPicPr>
        <p:blipFill>
          <a:blip r:embed="rId3">
            <a:alphaModFix/>
          </a:blip>
          <a:stretch>
            <a:fillRect/>
          </a:stretch>
        </p:blipFill>
        <p:spPr>
          <a:xfrm>
            <a:off x="4960450" y="2059675"/>
            <a:ext cx="12912274" cy="7263151"/>
          </a:xfrm>
          <a:prstGeom prst="rect">
            <a:avLst/>
          </a:prstGeom>
          <a:noFill/>
          <a:ln>
            <a:noFill/>
          </a:ln>
        </p:spPr>
      </p:pic>
      <p:grpSp>
        <p:nvGrpSpPr>
          <p:cNvPr id="214" name="Google Shape;214;p23"/>
          <p:cNvGrpSpPr/>
          <p:nvPr/>
        </p:nvGrpSpPr>
        <p:grpSpPr>
          <a:xfrm>
            <a:off x="0" y="1618302"/>
            <a:ext cx="4571819" cy="8668665"/>
            <a:chOff x="0" y="-57150"/>
            <a:chExt cx="4274726" cy="2224617"/>
          </a:xfrm>
        </p:grpSpPr>
        <p:sp>
          <p:nvSpPr>
            <p:cNvPr id="215" name="Google Shape;215;p23"/>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23"/>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7" name="Google Shape;217;p23"/>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Duplication removed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All errors checked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NULL values checked</a:t>
            </a:r>
            <a:endParaRPr sz="32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CATEGORY TABLE</a:t>
            </a:r>
            <a:endParaRPr/>
          </a:p>
        </p:txBody>
      </p:sp>
      <p:pic>
        <p:nvPicPr>
          <p:cNvPr id="224" name="Google Shape;224;p24"/>
          <p:cNvPicPr preferRelativeResize="0"/>
          <p:nvPr/>
        </p:nvPicPr>
        <p:blipFill>
          <a:blip r:embed="rId3">
            <a:alphaModFix/>
          </a:blip>
          <a:stretch>
            <a:fillRect/>
          </a:stretch>
        </p:blipFill>
        <p:spPr>
          <a:xfrm>
            <a:off x="5176350" y="2534975"/>
            <a:ext cx="12423998" cy="6988499"/>
          </a:xfrm>
          <a:prstGeom prst="rect">
            <a:avLst/>
          </a:prstGeom>
          <a:noFill/>
          <a:ln>
            <a:noFill/>
          </a:ln>
        </p:spPr>
      </p:pic>
      <p:grpSp>
        <p:nvGrpSpPr>
          <p:cNvPr id="225" name="Google Shape;225;p24"/>
          <p:cNvGrpSpPr/>
          <p:nvPr/>
        </p:nvGrpSpPr>
        <p:grpSpPr>
          <a:xfrm>
            <a:off x="0" y="1618302"/>
            <a:ext cx="4571819" cy="8668665"/>
            <a:chOff x="0" y="-57150"/>
            <a:chExt cx="4274726" cy="2224617"/>
          </a:xfrm>
        </p:grpSpPr>
        <p:sp>
          <p:nvSpPr>
            <p:cNvPr id="226" name="Google Shape;226;p24"/>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24"/>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 name="Google Shape;228;p24"/>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Headers for columns fixed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All errors checked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NULL values checked</a:t>
            </a:r>
            <a:endParaRPr sz="32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GEOGRAPHY TABLE</a:t>
            </a:r>
            <a:endParaRPr/>
          </a:p>
        </p:txBody>
      </p:sp>
      <p:pic>
        <p:nvPicPr>
          <p:cNvPr id="235" name="Google Shape;235;p25"/>
          <p:cNvPicPr preferRelativeResize="0"/>
          <p:nvPr/>
        </p:nvPicPr>
        <p:blipFill>
          <a:blip r:embed="rId3">
            <a:alphaModFix/>
          </a:blip>
          <a:stretch>
            <a:fillRect/>
          </a:stretch>
        </p:blipFill>
        <p:spPr>
          <a:xfrm>
            <a:off x="5002051" y="1988025"/>
            <a:ext cx="12741826" cy="7167274"/>
          </a:xfrm>
          <a:prstGeom prst="rect">
            <a:avLst/>
          </a:prstGeom>
          <a:noFill/>
          <a:ln>
            <a:noFill/>
          </a:ln>
        </p:spPr>
      </p:pic>
      <p:grpSp>
        <p:nvGrpSpPr>
          <p:cNvPr id="236" name="Google Shape;236;p25"/>
          <p:cNvGrpSpPr/>
          <p:nvPr/>
        </p:nvGrpSpPr>
        <p:grpSpPr>
          <a:xfrm>
            <a:off x="0" y="1618302"/>
            <a:ext cx="4571819" cy="8668665"/>
            <a:chOff x="0" y="-57150"/>
            <a:chExt cx="4274726" cy="2224617"/>
          </a:xfrm>
        </p:grpSpPr>
        <p:sp>
          <p:nvSpPr>
            <p:cNvPr id="237" name="Google Shape;237;p25"/>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25"/>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9" name="Google Shape;239;p25"/>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Added index</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Geography ID added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Country, City field split</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Changed type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All errors checked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NULL values checked</a:t>
            </a:r>
            <a:endParaRPr sz="32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6"/>
          <p:cNvPicPr preferRelativeResize="0"/>
          <p:nvPr/>
        </p:nvPicPr>
        <p:blipFill>
          <a:blip r:embed="rId3">
            <a:alphaModFix/>
          </a:blip>
          <a:stretch>
            <a:fillRect/>
          </a:stretch>
        </p:blipFill>
        <p:spPr>
          <a:xfrm>
            <a:off x="4979400" y="2025725"/>
            <a:ext cx="12817051" cy="7209575"/>
          </a:xfrm>
          <a:prstGeom prst="rect">
            <a:avLst/>
          </a:prstGeom>
          <a:noFill/>
          <a:ln>
            <a:noFill/>
          </a:ln>
        </p:spPr>
      </p:pic>
      <p:sp>
        <p:nvSpPr>
          <p:cNvPr id="246" name="Google Shape;246;p26"/>
          <p:cNvSpPr txBox="1"/>
          <p:nvPr>
            <p:ph type="title"/>
          </p:nvPr>
        </p:nvSpPr>
        <p:spPr>
          <a:xfrm>
            <a:off x="457200" y="47528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Sales Rep Table</a:t>
            </a:r>
            <a:endParaRPr/>
          </a:p>
        </p:txBody>
      </p:sp>
      <p:grpSp>
        <p:nvGrpSpPr>
          <p:cNvPr id="247" name="Google Shape;247;p26"/>
          <p:cNvGrpSpPr/>
          <p:nvPr/>
        </p:nvGrpSpPr>
        <p:grpSpPr>
          <a:xfrm>
            <a:off x="0" y="1618302"/>
            <a:ext cx="4571819" cy="8668665"/>
            <a:chOff x="0" y="-57150"/>
            <a:chExt cx="4274726" cy="2224617"/>
          </a:xfrm>
        </p:grpSpPr>
        <p:sp>
          <p:nvSpPr>
            <p:cNvPr id="248" name="Google Shape;248;p26"/>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26"/>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 name="Google Shape;250;p26"/>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Split column 1 to make it an ID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All errors checked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NULL values checked</a:t>
            </a:r>
            <a:endParaRPr sz="32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7"/>
          <p:cNvPicPr preferRelativeResize="0"/>
          <p:nvPr/>
        </p:nvPicPr>
        <p:blipFill>
          <a:blip r:embed="rId3">
            <a:alphaModFix/>
          </a:blip>
          <a:stretch>
            <a:fillRect/>
          </a:stretch>
        </p:blipFill>
        <p:spPr>
          <a:xfrm>
            <a:off x="4821500" y="2399175"/>
            <a:ext cx="12967277" cy="7294074"/>
          </a:xfrm>
          <a:prstGeom prst="rect">
            <a:avLst/>
          </a:prstGeom>
          <a:noFill/>
          <a:ln>
            <a:noFill/>
          </a:ln>
        </p:spPr>
      </p:pic>
      <p:sp>
        <p:nvSpPr>
          <p:cNvPr id="257" name="Google Shape;257;p27"/>
          <p:cNvSpPr txBox="1"/>
          <p:nvPr>
            <p:ph type="title"/>
          </p:nvPr>
        </p:nvSpPr>
        <p:spPr>
          <a:xfrm>
            <a:off x="457200" y="47528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Sub category Table</a:t>
            </a:r>
            <a:endParaRPr/>
          </a:p>
        </p:txBody>
      </p:sp>
      <p:grpSp>
        <p:nvGrpSpPr>
          <p:cNvPr id="258" name="Google Shape;258;p27"/>
          <p:cNvGrpSpPr/>
          <p:nvPr/>
        </p:nvGrpSpPr>
        <p:grpSpPr>
          <a:xfrm>
            <a:off x="0" y="1618302"/>
            <a:ext cx="4571819" cy="8668665"/>
            <a:chOff x="0" y="-57150"/>
            <a:chExt cx="4274726" cy="2224617"/>
          </a:xfrm>
        </p:grpSpPr>
        <p:sp>
          <p:nvSpPr>
            <p:cNvPr id="259" name="Google Shape;259;p27"/>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27"/>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1" name="Google Shape;261;p27"/>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All errors checked</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NULL values checked</a:t>
            </a:r>
            <a:endParaRPr sz="32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28"/>
          <p:cNvGrpSpPr/>
          <p:nvPr/>
        </p:nvGrpSpPr>
        <p:grpSpPr>
          <a:xfrm>
            <a:off x="1028700" y="811707"/>
            <a:ext cx="16230707" cy="8446648"/>
            <a:chOff x="0" y="-57150"/>
            <a:chExt cx="4274726" cy="2224617"/>
          </a:xfrm>
        </p:grpSpPr>
        <p:sp>
          <p:nvSpPr>
            <p:cNvPr id="267" name="Google Shape;267;p28"/>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28"/>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9" name="Google Shape;269;p28"/>
          <p:cNvSpPr/>
          <p:nvPr/>
        </p:nvSpPr>
        <p:spPr>
          <a:xfrm>
            <a:off x="1981200" y="-94024"/>
            <a:ext cx="4102978" cy="2245448"/>
          </a:xfrm>
          <a:custGeom>
            <a:rect b="b" l="l" r="r" t="t"/>
            <a:pathLst>
              <a:path extrusionOk="0" h="2245448" w="4102978">
                <a:moveTo>
                  <a:pt x="0" y="0"/>
                </a:moveTo>
                <a:lnTo>
                  <a:pt x="4102978" y="0"/>
                </a:lnTo>
                <a:lnTo>
                  <a:pt x="4102978"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28"/>
          <p:cNvSpPr txBox="1"/>
          <p:nvPr/>
        </p:nvSpPr>
        <p:spPr>
          <a:xfrm>
            <a:off x="0" y="2860334"/>
            <a:ext cx="18211800" cy="2662800"/>
          </a:xfrm>
          <a:prstGeom prst="rect">
            <a:avLst/>
          </a:prstGeom>
          <a:noFill/>
          <a:ln>
            <a:noFill/>
          </a:ln>
        </p:spPr>
        <p:txBody>
          <a:bodyPr anchorCtr="0" anchor="t" bIns="0" lIns="0" spcFirstLastPara="1" rIns="0" wrap="square" tIns="0">
            <a:spAutoFit/>
          </a:bodyPr>
          <a:lstStyle/>
          <a:p>
            <a:pPr indent="0" lvl="0" marL="0" marR="0" rtl="0" algn="ctr">
              <a:lnSpc>
                <a:spcPct val="130208"/>
              </a:lnSpc>
              <a:spcBef>
                <a:spcPts val="0"/>
              </a:spcBef>
              <a:spcAft>
                <a:spcPts val="0"/>
              </a:spcAft>
              <a:buNone/>
            </a:pPr>
            <a:r>
              <a:rPr b="1" lang="en-US" sz="9600">
                <a:solidFill>
                  <a:srgbClr val="FFFFFF"/>
                </a:solidFill>
                <a:latin typeface="DM Sans"/>
                <a:ea typeface="DM Sans"/>
                <a:cs typeface="DM Sans"/>
                <a:sym typeface="DM Sans"/>
              </a:rPr>
              <a:t>Project -</a:t>
            </a:r>
            <a:endParaRPr/>
          </a:p>
          <a:p>
            <a:pPr indent="0" lvl="0" marL="0" marR="0" rtl="0" algn="ctr">
              <a:lnSpc>
                <a:spcPct val="260416"/>
              </a:lnSpc>
              <a:spcBef>
                <a:spcPts val="0"/>
              </a:spcBef>
              <a:spcAft>
                <a:spcPts val="0"/>
              </a:spcAft>
              <a:buNone/>
            </a:pPr>
            <a:r>
              <a:rPr b="1" lang="en-US" sz="4800">
                <a:solidFill>
                  <a:srgbClr val="FFFFFF"/>
                </a:solidFill>
                <a:latin typeface="DM Sans"/>
                <a:ea typeface="DM Sans"/>
                <a:cs typeface="DM Sans"/>
                <a:sym typeface="DM Sans"/>
              </a:rPr>
              <a:t>Sales Dashboard (New Markets &amp; Opportunities)</a:t>
            </a:r>
            <a:endParaRPr b="1" sz="6000">
              <a:solidFill>
                <a:srgbClr val="FFFFFF"/>
              </a:solidFill>
              <a:latin typeface="DM Sans"/>
              <a:ea typeface="DM Sans"/>
              <a:cs typeface="DM Sans"/>
              <a:sym typeface="DM Sans"/>
            </a:endParaRPr>
          </a:p>
        </p:txBody>
      </p:sp>
      <p:sp>
        <p:nvSpPr>
          <p:cNvPr id="271" name="Google Shape;271;p28"/>
          <p:cNvSpPr txBox="1"/>
          <p:nvPr/>
        </p:nvSpPr>
        <p:spPr>
          <a:xfrm>
            <a:off x="8215858" y="6640827"/>
            <a:ext cx="7710000" cy="1196100"/>
          </a:xfrm>
          <a:prstGeom prst="rect">
            <a:avLst/>
          </a:prstGeom>
          <a:noFill/>
          <a:ln>
            <a:noFill/>
          </a:ln>
        </p:spPr>
        <p:txBody>
          <a:bodyPr anchorCtr="0" anchor="t" bIns="0" lIns="0" spcFirstLastPara="1" rIns="0" wrap="square" tIns="0">
            <a:spAutoFit/>
          </a:bodyPr>
          <a:lstStyle/>
          <a:p>
            <a:pPr indent="0" lvl="0" marL="0" marR="0" rtl="0" algn="r">
              <a:lnSpc>
                <a:spcPct val="110000"/>
              </a:lnSpc>
              <a:spcBef>
                <a:spcPts val="0"/>
              </a:spcBef>
              <a:spcAft>
                <a:spcPts val="0"/>
              </a:spcAft>
              <a:buNone/>
            </a:pPr>
            <a:r>
              <a:rPr lang="en-US" sz="3700">
                <a:solidFill>
                  <a:srgbClr val="FFFFFF"/>
                </a:solidFill>
                <a:latin typeface="Sansita"/>
                <a:ea typeface="Sansita"/>
                <a:cs typeface="Sansita"/>
                <a:sym typeface="Sansita"/>
              </a:rPr>
              <a:t>Group 3</a:t>
            </a:r>
            <a:endParaRPr/>
          </a:p>
          <a:p>
            <a:pPr indent="0" lvl="0" marL="0" marR="0" rtl="0" algn="r">
              <a:lnSpc>
                <a:spcPct val="110000"/>
              </a:lnSpc>
              <a:spcBef>
                <a:spcPts val="0"/>
              </a:spcBef>
              <a:spcAft>
                <a:spcPts val="0"/>
              </a:spcAft>
              <a:buNone/>
            </a:pPr>
            <a:r>
              <a:rPr lang="en-US" sz="3700">
                <a:solidFill>
                  <a:srgbClr val="FFFFFF"/>
                </a:solidFill>
                <a:latin typeface="Sansita"/>
                <a:ea typeface="Sansita"/>
                <a:cs typeface="Sansita"/>
                <a:sym typeface="Sansita"/>
              </a:rPr>
              <a:t>Parina, Aditya, Vidita, Shikha</a:t>
            </a:r>
            <a:endParaRPr/>
          </a:p>
        </p:txBody>
      </p:sp>
      <p:sp>
        <p:nvSpPr>
          <p:cNvPr id="272" name="Google Shape;272;p28"/>
          <p:cNvSpPr/>
          <p:nvPr/>
        </p:nvSpPr>
        <p:spPr>
          <a:xfrm>
            <a:off x="1981200" y="6267450"/>
            <a:ext cx="2880360" cy="4114800"/>
          </a:xfrm>
          <a:custGeom>
            <a:rect b="b" l="l" r="r" t="t"/>
            <a:pathLst>
              <a:path extrusionOk="0" h="4114800" w="2880360">
                <a:moveTo>
                  <a:pt x="0" y="0"/>
                </a:moveTo>
                <a:lnTo>
                  <a:pt x="2880360" y="0"/>
                </a:lnTo>
                <a:lnTo>
                  <a:pt x="2880360"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28"/>
          <p:cNvSpPr/>
          <p:nvPr/>
        </p:nvSpPr>
        <p:spPr>
          <a:xfrm rot="10800000">
            <a:off x="5623560" y="7673106"/>
            <a:ext cx="3422956" cy="2613894"/>
          </a:xfrm>
          <a:custGeom>
            <a:rect b="b" l="l" r="r" t="t"/>
            <a:pathLst>
              <a:path extrusionOk="0" h="2613894" w="3422956">
                <a:moveTo>
                  <a:pt x="0" y="0"/>
                </a:moveTo>
                <a:lnTo>
                  <a:pt x="3422956" y="0"/>
                </a:lnTo>
                <a:lnTo>
                  <a:pt x="3422956" y="2613894"/>
                </a:lnTo>
                <a:lnTo>
                  <a:pt x="0" y="261389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p:nvPr/>
        </p:nvSpPr>
        <p:spPr>
          <a:xfrm>
            <a:off x="2417556"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9"/>
          <p:cNvSpPr/>
          <p:nvPr/>
        </p:nvSpPr>
        <p:spPr>
          <a:xfrm rot="5400000">
            <a:off x="14470957" y="-1800510"/>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0" name="Google Shape;280;p29"/>
          <p:cNvPicPr preferRelativeResize="0"/>
          <p:nvPr/>
        </p:nvPicPr>
        <p:blipFill rotWithShape="1">
          <a:blip r:embed="rId5">
            <a:alphaModFix/>
          </a:blip>
          <a:srcRect b="0" l="0" r="0" t="0"/>
          <a:stretch/>
        </p:blipFill>
        <p:spPr>
          <a:xfrm>
            <a:off x="15078456" y="7077456"/>
            <a:ext cx="3086100" cy="3086100"/>
          </a:xfrm>
          <a:prstGeom prst="ellipse">
            <a:avLst/>
          </a:prstGeom>
          <a:noFill/>
          <a:ln>
            <a:noFill/>
          </a:ln>
        </p:spPr>
      </p:pic>
      <p:sp>
        <p:nvSpPr>
          <p:cNvPr id="281" name="Google Shape;281;p29"/>
          <p:cNvSpPr txBox="1"/>
          <p:nvPr>
            <p:ph type="title"/>
          </p:nvPr>
        </p:nvSpPr>
        <p:spPr>
          <a:xfrm>
            <a:off x="1143000" y="2545675"/>
            <a:ext cx="15203400" cy="883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DASHBOARD TO EXPLORE NEW MARKETS AND SALES OPPORTUNITIES</a:t>
            </a:r>
            <a:endParaRPr/>
          </a:p>
        </p:txBody>
      </p:sp>
      <p:sp>
        <p:nvSpPr>
          <p:cNvPr id="282" name="Google Shape;282;p29"/>
          <p:cNvSpPr txBox="1"/>
          <p:nvPr>
            <p:ph idx="1" type="body"/>
          </p:nvPr>
        </p:nvSpPr>
        <p:spPr>
          <a:xfrm>
            <a:off x="1143000" y="1045489"/>
            <a:ext cx="7772400" cy="15003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rPr lang="en-US"/>
              <a:t>PROJECT TOPIC</a:t>
            </a:r>
            <a:endParaRPr/>
          </a:p>
        </p:txBody>
      </p:sp>
      <p:sp>
        <p:nvSpPr>
          <p:cNvPr id="283" name="Google Shape;283;p29"/>
          <p:cNvSpPr txBox="1"/>
          <p:nvPr/>
        </p:nvSpPr>
        <p:spPr>
          <a:xfrm>
            <a:off x="1287100" y="3613888"/>
            <a:ext cx="15392400" cy="3955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rgbClr val="888888"/>
                </a:solidFill>
                <a:latin typeface="Calibri"/>
                <a:ea typeface="Calibri"/>
                <a:cs typeface="Calibri"/>
                <a:sym typeface="Calibri"/>
              </a:rPr>
              <a:t>OBJECTIVE</a:t>
            </a:r>
            <a:endParaRPr/>
          </a:p>
          <a:p>
            <a:pPr indent="-355600" lvl="0" marL="342900" marR="0" rtl="0" algn="l">
              <a:lnSpc>
                <a:spcPct val="150000"/>
              </a:lnSpc>
              <a:spcBef>
                <a:spcPts val="0"/>
              </a:spcBef>
              <a:spcAft>
                <a:spcPts val="0"/>
              </a:spcAft>
              <a:buClr>
                <a:schemeClr val="dk1"/>
              </a:buClr>
              <a:buSzPts val="2600"/>
              <a:buFont typeface="Noto Sans Symbols"/>
              <a:buAutoNum type="arabicPeriod"/>
            </a:pPr>
            <a:r>
              <a:rPr b="1" lang="en-US" sz="2600">
                <a:solidFill>
                  <a:srgbClr val="38B6FF"/>
                </a:solidFill>
                <a:latin typeface="Calibri"/>
                <a:ea typeface="Calibri"/>
                <a:cs typeface="Calibri"/>
                <a:sym typeface="Calibri"/>
              </a:rPr>
              <a:t>Drive Revenue Growth:</a:t>
            </a:r>
            <a:r>
              <a:rPr b="1" lang="en-US" sz="2600">
                <a:solidFill>
                  <a:schemeClr val="dk1"/>
                </a:solidFill>
                <a:latin typeface="Calibri"/>
                <a:ea typeface="Calibri"/>
                <a:cs typeface="Calibri"/>
                <a:sym typeface="Calibri"/>
              </a:rPr>
              <a:t> </a:t>
            </a:r>
            <a:r>
              <a:rPr lang="en-US" sz="2600">
                <a:solidFill>
                  <a:schemeClr val="dk1"/>
                </a:solidFill>
                <a:latin typeface="Calibri"/>
                <a:ea typeface="Calibri"/>
                <a:cs typeface="Calibri"/>
                <a:sym typeface="Calibri"/>
              </a:rPr>
              <a:t>Identify and capitalize on new sales and market opportunities through data-driven insights on historical sales, product categories, regional performance, and sales rep effectiveness.</a:t>
            </a:r>
            <a:endParaRPr sz="2600">
              <a:solidFill>
                <a:schemeClr val="dk1"/>
              </a:solidFill>
              <a:latin typeface="Calibri"/>
              <a:ea typeface="Calibri"/>
              <a:cs typeface="Calibri"/>
              <a:sym typeface="Calibri"/>
            </a:endParaRPr>
          </a:p>
          <a:p>
            <a:pPr indent="-355600" lvl="0" marL="342900" marR="0" rtl="0" algn="l">
              <a:lnSpc>
                <a:spcPct val="150000"/>
              </a:lnSpc>
              <a:spcBef>
                <a:spcPts val="0"/>
              </a:spcBef>
              <a:spcAft>
                <a:spcPts val="0"/>
              </a:spcAft>
              <a:buClr>
                <a:schemeClr val="dk1"/>
              </a:buClr>
              <a:buSzPts val="2600"/>
              <a:buFont typeface="Noto Sans Symbols"/>
              <a:buAutoNum type="arabicPeriod"/>
            </a:pPr>
            <a:r>
              <a:rPr b="1" lang="en-US" sz="2600">
                <a:solidFill>
                  <a:srgbClr val="38B6FF"/>
                </a:solidFill>
                <a:latin typeface="Calibri"/>
                <a:ea typeface="Calibri"/>
                <a:cs typeface="Calibri"/>
                <a:sym typeface="Calibri"/>
              </a:rPr>
              <a:t>Optimize Sales &amp; Marketing Strategies:</a:t>
            </a:r>
            <a:r>
              <a:rPr lang="en-US" sz="2600">
                <a:solidFill>
                  <a:schemeClr val="dk1"/>
                </a:solidFill>
                <a:latin typeface="Calibri"/>
                <a:ea typeface="Calibri"/>
                <a:cs typeface="Calibri"/>
                <a:sym typeface="Calibri"/>
              </a:rPr>
              <a:t> Tailor pricing strategies, product development, and sales efforts to capture underserved markets and product categories, maximizing sales potential.</a:t>
            </a:r>
            <a:endParaRPr sz="2600">
              <a:solidFill>
                <a:schemeClr val="dk1"/>
              </a:solidFill>
              <a:latin typeface="Calibri"/>
              <a:ea typeface="Calibri"/>
              <a:cs typeface="Calibri"/>
              <a:sym typeface="Calibri"/>
            </a:endParaRPr>
          </a:p>
          <a:p>
            <a:pPr indent="-355600" lvl="0" marL="342900" marR="0" rtl="0" algn="l">
              <a:lnSpc>
                <a:spcPct val="150000"/>
              </a:lnSpc>
              <a:spcBef>
                <a:spcPts val="0"/>
              </a:spcBef>
              <a:spcAft>
                <a:spcPts val="0"/>
              </a:spcAft>
              <a:buClr>
                <a:schemeClr val="dk1"/>
              </a:buClr>
              <a:buSzPts val="2600"/>
              <a:buFont typeface="Noto Sans Symbols"/>
              <a:buAutoNum type="arabicPeriod"/>
            </a:pPr>
            <a:r>
              <a:rPr b="1" lang="en-US" sz="2600">
                <a:solidFill>
                  <a:srgbClr val="38B6FF"/>
                </a:solidFill>
                <a:latin typeface="Calibri"/>
                <a:ea typeface="Calibri"/>
                <a:cs typeface="Calibri"/>
                <a:sym typeface="Calibri"/>
              </a:rPr>
              <a:t>Enhance Decision-Making: </a:t>
            </a:r>
            <a:r>
              <a:rPr lang="en-US" sz="2600">
                <a:solidFill>
                  <a:schemeClr val="dk1"/>
                </a:solidFill>
                <a:latin typeface="Calibri"/>
                <a:ea typeface="Calibri"/>
                <a:cs typeface="Calibri"/>
                <a:sym typeface="Calibri"/>
              </a:rPr>
              <a:t>Leverage data analysis to make informed decisions on product pricing, sales rep training, and market expansion, ultimately achieving sustainable revenue growth.</a:t>
            </a:r>
            <a:endParaRPr sz="26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p:nvPr/>
        </p:nvSpPr>
        <p:spPr>
          <a:xfrm>
            <a:off x="381000" y="3009900"/>
            <a:ext cx="4267200" cy="6781800"/>
          </a:xfrm>
          <a:prstGeom prst="rect">
            <a:avLst/>
          </a:prstGeom>
          <a:solidFill>
            <a:srgbClr val="FFFFFF">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30"/>
          <p:cNvSpPr/>
          <p:nvPr/>
        </p:nvSpPr>
        <p:spPr>
          <a:xfrm>
            <a:off x="12877800"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0" name="Google Shape;290;p30"/>
          <p:cNvPicPr preferRelativeResize="0"/>
          <p:nvPr/>
        </p:nvPicPr>
        <p:blipFill rotWithShape="1">
          <a:blip r:embed="rId4">
            <a:alphaModFix/>
          </a:blip>
          <a:srcRect b="0" l="0" r="0" t="0"/>
          <a:stretch/>
        </p:blipFill>
        <p:spPr>
          <a:xfrm>
            <a:off x="15078456" y="7077456"/>
            <a:ext cx="3086100" cy="3086100"/>
          </a:xfrm>
          <a:prstGeom prst="ellipse">
            <a:avLst/>
          </a:prstGeom>
          <a:noFill/>
          <a:ln>
            <a:noFill/>
          </a:ln>
        </p:spPr>
      </p:pic>
      <p:grpSp>
        <p:nvGrpSpPr>
          <p:cNvPr id="291" name="Google Shape;291;p30"/>
          <p:cNvGrpSpPr/>
          <p:nvPr/>
        </p:nvGrpSpPr>
        <p:grpSpPr>
          <a:xfrm>
            <a:off x="389249" y="1638300"/>
            <a:ext cx="17766950" cy="1371600"/>
            <a:chOff x="8249" y="0"/>
            <a:chExt cx="17766950" cy="1371600"/>
          </a:xfrm>
        </p:grpSpPr>
        <p:sp>
          <p:nvSpPr>
            <p:cNvPr id="292" name="Google Shape;292;p30"/>
            <p:cNvSpPr/>
            <p:nvPr/>
          </p:nvSpPr>
          <p:spPr>
            <a:xfrm>
              <a:off x="8249" y="0"/>
              <a:ext cx="4801800" cy="1371600"/>
            </a:xfrm>
            <a:prstGeom prst="chevron">
              <a:avLst>
                <a:gd fmla="val 50000" name="adj"/>
              </a:avLst>
            </a:prstGeom>
            <a:solidFill>
              <a:srgbClr val="38B6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txBox="1"/>
            <p:nvPr/>
          </p:nvSpPr>
          <p:spPr>
            <a:xfrm>
              <a:off x="694049" y="0"/>
              <a:ext cx="3430200" cy="1371600"/>
            </a:xfrm>
            <a:prstGeom prst="rect">
              <a:avLst/>
            </a:prstGeom>
            <a:noFill/>
            <a:ln>
              <a:noFill/>
            </a:ln>
          </p:spPr>
          <p:txBody>
            <a:bodyPr anchorCtr="0" anchor="ctr" bIns="48000" lIns="144000" spcFirstLastPara="1" rIns="48000" wrap="square" tIns="48000">
              <a:noAutofit/>
            </a:bodyPr>
            <a:lstStyle/>
            <a:p>
              <a:pPr indent="0" lvl="0" marL="0" marR="0" rtl="0" algn="ctr">
                <a:lnSpc>
                  <a:spcPct val="90000"/>
                </a:lnSpc>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Phase 1</a:t>
              </a:r>
              <a:endParaRPr b="1" sz="1800">
                <a:solidFill>
                  <a:schemeClr val="lt1"/>
                </a:solidFill>
                <a:latin typeface="Calibri"/>
                <a:ea typeface="Calibri"/>
                <a:cs typeface="Calibri"/>
                <a:sym typeface="Calibri"/>
              </a:endParaRPr>
            </a:p>
            <a:p>
              <a:pPr indent="0" lvl="0" marL="0" marR="0" rtl="0" algn="ctr">
                <a:lnSpc>
                  <a:spcPct val="90000"/>
                </a:lnSpc>
                <a:spcBef>
                  <a:spcPts val="126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(Week 1)</a:t>
              </a:r>
              <a:endParaRPr b="1" sz="3600">
                <a:solidFill>
                  <a:schemeClr val="lt1"/>
                </a:solidFill>
                <a:latin typeface="Calibri"/>
                <a:ea typeface="Calibri"/>
                <a:cs typeface="Calibri"/>
                <a:sym typeface="Calibri"/>
              </a:endParaRPr>
            </a:p>
          </p:txBody>
        </p:sp>
        <p:sp>
          <p:nvSpPr>
            <p:cNvPr id="294" name="Google Shape;294;p30"/>
            <p:cNvSpPr/>
            <p:nvPr/>
          </p:nvSpPr>
          <p:spPr>
            <a:xfrm>
              <a:off x="4329965" y="0"/>
              <a:ext cx="4801800"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txBox="1"/>
            <p:nvPr/>
          </p:nvSpPr>
          <p:spPr>
            <a:xfrm>
              <a:off x="5015765" y="0"/>
              <a:ext cx="3430200"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Phase 2</a:t>
              </a:r>
              <a:endParaRPr/>
            </a:p>
          </p:txBody>
        </p:sp>
        <p:sp>
          <p:nvSpPr>
            <p:cNvPr id="296" name="Google Shape;296;p30"/>
            <p:cNvSpPr/>
            <p:nvPr/>
          </p:nvSpPr>
          <p:spPr>
            <a:xfrm>
              <a:off x="8651682" y="0"/>
              <a:ext cx="4801800"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txBox="1"/>
            <p:nvPr/>
          </p:nvSpPr>
          <p:spPr>
            <a:xfrm>
              <a:off x="9337482" y="0"/>
              <a:ext cx="3430200"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Phase 3</a:t>
              </a:r>
              <a:endParaRPr/>
            </a:p>
          </p:txBody>
        </p:sp>
        <p:sp>
          <p:nvSpPr>
            <p:cNvPr id="298" name="Google Shape;298;p30"/>
            <p:cNvSpPr/>
            <p:nvPr/>
          </p:nvSpPr>
          <p:spPr>
            <a:xfrm>
              <a:off x="12973399" y="0"/>
              <a:ext cx="4801800"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txBox="1"/>
            <p:nvPr/>
          </p:nvSpPr>
          <p:spPr>
            <a:xfrm>
              <a:off x="13659199" y="0"/>
              <a:ext cx="3430200"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Phase 4</a:t>
              </a:r>
              <a:endParaRPr/>
            </a:p>
          </p:txBody>
        </p:sp>
      </p:grpSp>
      <p:sp>
        <p:nvSpPr>
          <p:cNvPr id="300" name="Google Shape;300;p30"/>
          <p:cNvSpPr txBox="1"/>
          <p:nvPr/>
        </p:nvSpPr>
        <p:spPr>
          <a:xfrm>
            <a:off x="571500" y="3392358"/>
            <a:ext cx="3886200" cy="60030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Calibri"/>
                <a:ea typeface="Calibri"/>
                <a:cs typeface="Calibri"/>
                <a:sym typeface="Calibri"/>
              </a:rPr>
              <a:t>Data Source Connection:</a:t>
            </a:r>
            <a:r>
              <a:rPr lang="en-US" sz="2400">
                <a:solidFill>
                  <a:schemeClr val="dk1"/>
                </a:solidFill>
                <a:latin typeface="Calibri"/>
                <a:ea typeface="Calibri"/>
                <a:cs typeface="Calibri"/>
                <a:sym typeface="Calibri"/>
              </a:rPr>
              <a:t> Confirm data availability and connect to Power BI.</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Calibri"/>
                <a:ea typeface="Calibri"/>
                <a:cs typeface="Calibri"/>
                <a:sym typeface="Calibri"/>
              </a:rPr>
              <a:t>Data Availability:</a:t>
            </a:r>
            <a:r>
              <a:rPr lang="en-US" sz="2400">
                <a:solidFill>
                  <a:schemeClr val="dk1"/>
                </a:solidFill>
                <a:latin typeface="Calibri"/>
                <a:ea typeface="Calibri"/>
                <a:cs typeface="Calibri"/>
                <a:sym typeface="Calibri"/>
              </a:rPr>
              <a:t> Analyze data structure, identify relevant fields (sales figures, geography, product, sales rep, date), and assess data quality.</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Calibri"/>
                <a:ea typeface="Calibri"/>
                <a:cs typeface="Calibri"/>
                <a:sym typeface="Calibri"/>
              </a:rPr>
              <a:t>Data Prepping:</a:t>
            </a:r>
            <a:r>
              <a:rPr lang="en-US" sz="2400">
                <a:solidFill>
                  <a:schemeClr val="dk1"/>
                </a:solidFill>
                <a:latin typeface="Calibri"/>
                <a:ea typeface="Calibri"/>
                <a:cs typeface="Calibri"/>
                <a:sym typeface="Calibri"/>
              </a:rPr>
              <a:t> Address missing values, inconsistencies, and format data for optimal analysis.</a:t>
            </a:r>
            <a:endParaRPr/>
          </a:p>
        </p:txBody>
      </p:sp>
      <p:sp>
        <p:nvSpPr>
          <p:cNvPr id="301" name="Google Shape;30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PROJECT PLAN – Phase wise</a:t>
            </a:r>
            <a:endParaRPr b="1"/>
          </a:p>
        </p:txBody>
      </p:sp>
      <p:cxnSp>
        <p:nvCxnSpPr>
          <p:cNvPr id="302" name="Google Shape;302;p30"/>
          <p:cNvCxnSpPr/>
          <p:nvPr/>
        </p:nvCxnSpPr>
        <p:spPr>
          <a:xfrm>
            <a:off x="4696475" y="3655325"/>
            <a:ext cx="33900" cy="5568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p:nvPr/>
        </p:nvSpPr>
        <p:spPr>
          <a:xfrm>
            <a:off x="381000" y="3009900"/>
            <a:ext cx="4267200" cy="6781800"/>
          </a:xfrm>
          <a:prstGeom prst="rect">
            <a:avLst/>
          </a:prstGeom>
          <a:solidFill>
            <a:srgbClr val="FFFFFF">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31"/>
          <p:cNvSpPr/>
          <p:nvPr/>
        </p:nvSpPr>
        <p:spPr>
          <a:xfrm>
            <a:off x="12877800"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9" name="Google Shape;309;p31"/>
          <p:cNvPicPr preferRelativeResize="0"/>
          <p:nvPr/>
        </p:nvPicPr>
        <p:blipFill rotWithShape="1">
          <a:blip r:embed="rId4">
            <a:alphaModFix/>
          </a:blip>
          <a:srcRect b="0" l="0" r="0" t="0"/>
          <a:stretch/>
        </p:blipFill>
        <p:spPr>
          <a:xfrm>
            <a:off x="15078456" y="7077456"/>
            <a:ext cx="3086100" cy="3086100"/>
          </a:xfrm>
          <a:prstGeom prst="ellipse">
            <a:avLst/>
          </a:prstGeom>
          <a:noFill/>
          <a:ln>
            <a:noFill/>
          </a:ln>
        </p:spPr>
      </p:pic>
      <p:grpSp>
        <p:nvGrpSpPr>
          <p:cNvPr id="310" name="Google Shape;310;p31"/>
          <p:cNvGrpSpPr/>
          <p:nvPr/>
        </p:nvGrpSpPr>
        <p:grpSpPr>
          <a:xfrm>
            <a:off x="389249" y="1638300"/>
            <a:ext cx="17766950" cy="1371600"/>
            <a:chOff x="8249" y="0"/>
            <a:chExt cx="17766950" cy="1371600"/>
          </a:xfrm>
        </p:grpSpPr>
        <p:sp>
          <p:nvSpPr>
            <p:cNvPr id="311" name="Google Shape;311;p31"/>
            <p:cNvSpPr/>
            <p:nvPr/>
          </p:nvSpPr>
          <p:spPr>
            <a:xfrm>
              <a:off x="8249" y="0"/>
              <a:ext cx="4801800"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txBox="1"/>
            <p:nvPr/>
          </p:nvSpPr>
          <p:spPr>
            <a:xfrm>
              <a:off x="694049" y="0"/>
              <a:ext cx="3430200" cy="1371600"/>
            </a:xfrm>
            <a:prstGeom prst="rect">
              <a:avLst/>
            </a:prstGeom>
            <a:noFill/>
            <a:ln>
              <a:noFill/>
            </a:ln>
          </p:spPr>
          <p:txBody>
            <a:bodyPr anchorCtr="0" anchor="ctr" bIns="48000" lIns="144000" spcFirstLastPara="1" rIns="48000" wrap="square" tIns="48000">
              <a:noAutofit/>
            </a:bodyPr>
            <a:lstStyle/>
            <a:p>
              <a:pPr indent="0" lvl="0" marL="0" marR="0" rtl="0" algn="ctr">
                <a:lnSpc>
                  <a:spcPct val="90000"/>
                </a:lnSpc>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Phase 1</a:t>
              </a:r>
              <a:endParaRPr b="1" sz="1800">
                <a:solidFill>
                  <a:schemeClr val="lt1"/>
                </a:solidFill>
                <a:latin typeface="Calibri"/>
                <a:ea typeface="Calibri"/>
                <a:cs typeface="Calibri"/>
                <a:sym typeface="Calibri"/>
              </a:endParaRPr>
            </a:p>
            <a:p>
              <a:pPr indent="0" lvl="0" marL="0" marR="0" rtl="0" algn="ctr">
                <a:lnSpc>
                  <a:spcPct val="90000"/>
                </a:lnSpc>
                <a:spcBef>
                  <a:spcPts val="126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(Week 1)</a:t>
              </a:r>
              <a:endParaRPr b="1" sz="3600">
                <a:solidFill>
                  <a:schemeClr val="lt1"/>
                </a:solidFill>
                <a:latin typeface="Calibri"/>
                <a:ea typeface="Calibri"/>
                <a:cs typeface="Calibri"/>
                <a:sym typeface="Calibri"/>
              </a:endParaRPr>
            </a:p>
          </p:txBody>
        </p:sp>
        <p:sp>
          <p:nvSpPr>
            <p:cNvPr id="313" name="Google Shape;313;p31"/>
            <p:cNvSpPr/>
            <p:nvPr/>
          </p:nvSpPr>
          <p:spPr>
            <a:xfrm>
              <a:off x="4329965" y="0"/>
              <a:ext cx="4801800" cy="1371600"/>
            </a:xfrm>
            <a:prstGeom prst="chevron">
              <a:avLst>
                <a:gd fmla="val 50000" name="adj"/>
              </a:avLst>
            </a:prstGeom>
            <a:solidFill>
              <a:srgbClr val="38B6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txBox="1"/>
            <p:nvPr/>
          </p:nvSpPr>
          <p:spPr>
            <a:xfrm>
              <a:off x="5015765" y="0"/>
              <a:ext cx="3430200"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Phase 2</a:t>
              </a:r>
              <a:endParaRPr/>
            </a:p>
          </p:txBody>
        </p:sp>
        <p:sp>
          <p:nvSpPr>
            <p:cNvPr id="315" name="Google Shape;315;p31"/>
            <p:cNvSpPr/>
            <p:nvPr/>
          </p:nvSpPr>
          <p:spPr>
            <a:xfrm>
              <a:off x="8651682" y="0"/>
              <a:ext cx="4801800"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txBox="1"/>
            <p:nvPr/>
          </p:nvSpPr>
          <p:spPr>
            <a:xfrm>
              <a:off x="9337482" y="0"/>
              <a:ext cx="3430200"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Phase 3</a:t>
              </a:r>
              <a:endParaRPr/>
            </a:p>
          </p:txBody>
        </p:sp>
        <p:sp>
          <p:nvSpPr>
            <p:cNvPr id="317" name="Google Shape;317;p31"/>
            <p:cNvSpPr/>
            <p:nvPr/>
          </p:nvSpPr>
          <p:spPr>
            <a:xfrm>
              <a:off x="12973399" y="0"/>
              <a:ext cx="4801800"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txBox="1"/>
            <p:nvPr/>
          </p:nvSpPr>
          <p:spPr>
            <a:xfrm>
              <a:off x="13659199" y="0"/>
              <a:ext cx="3430200"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Phase 4</a:t>
              </a:r>
              <a:endParaRPr/>
            </a:p>
          </p:txBody>
        </p:sp>
      </p:grpSp>
      <p:sp>
        <p:nvSpPr>
          <p:cNvPr id="319" name="Google Shape;319;p31"/>
          <p:cNvSpPr txBox="1"/>
          <p:nvPr/>
        </p:nvSpPr>
        <p:spPr>
          <a:xfrm>
            <a:off x="571500" y="3392358"/>
            <a:ext cx="3886200" cy="60030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D8D8D8"/>
              </a:buClr>
              <a:buSzPts val="2400"/>
              <a:buFont typeface="Noto Sans Symbols"/>
              <a:buChar char="❑"/>
            </a:pPr>
            <a:r>
              <a:rPr b="1" lang="en-US" sz="2400">
                <a:solidFill>
                  <a:srgbClr val="D8D8D8"/>
                </a:solidFill>
                <a:latin typeface="Calibri"/>
                <a:ea typeface="Calibri"/>
                <a:cs typeface="Calibri"/>
                <a:sym typeface="Calibri"/>
              </a:rPr>
              <a:t>Data Source Connection:</a:t>
            </a:r>
            <a:r>
              <a:rPr lang="en-US" sz="2400">
                <a:solidFill>
                  <a:srgbClr val="D8D8D8"/>
                </a:solidFill>
                <a:latin typeface="Calibri"/>
                <a:ea typeface="Calibri"/>
                <a:cs typeface="Calibri"/>
                <a:sym typeface="Calibri"/>
              </a:rPr>
              <a:t> Confirm data availability and connect to Power BI.</a:t>
            </a:r>
            <a:endParaRPr>
              <a:solidFill>
                <a:srgbClr val="D8D8D8"/>
              </a:solidFill>
            </a:endParaRPr>
          </a:p>
          <a:p>
            <a:pPr indent="0" lvl="0" marL="0" marR="0" rtl="0" algn="l">
              <a:spcBef>
                <a:spcPts val="0"/>
              </a:spcBef>
              <a:spcAft>
                <a:spcPts val="0"/>
              </a:spcAft>
              <a:buNone/>
            </a:pPr>
            <a:r>
              <a:t/>
            </a:r>
            <a:endParaRPr sz="2400">
              <a:solidFill>
                <a:srgbClr val="D8D8D8"/>
              </a:solidFill>
              <a:latin typeface="Calibri"/>
              <a:ea typeface="Calibri"/>
              <a:cs typeface="Calibri"/>
              <a:sym typeface="Calibri"/>
            </a:endParaRPr>
          </a:p>
          <a:p>
            <a:pPr indent="-457200" lvl="0" marL="457200" marR="0" rtl="0" algn="l">
              <a:spcBef>
                <a:spcPts val="0"/>
              </a:spcBef>
              <a:spcAft>
                <a:spcPts val="0"/>
              </a:spcAft>
              <a:buClr>
                <a:srgbClr val="D8D8D8"/>
              </a:buClr>
              <a:buSzPts val="2400"/>
              <a:buFont typeface="Noto Sans Symbols"/>
              <a:buChar char="❑"/>
            </a:pPr>
            <a:r>
              <a:rPr b="1" lang="en-US" sz="2400">
                <a:solidFill>
                  <a:srgbClr val="D8D8D8"/>
                </a:solidFill>
                <a:latin typeface="Calibri"/>
                <a:ea typeface="Calibri"/>
                <a:cs typeface="Calibri"/>
                <a:sym typeface="Calibri"/>
              </a:rPr>
              <a:t>Data Availability:</a:t>
            </a:r>
            <a:r>
              <a:rPr lang="en-US" sz="2400">
                <a:solidFill>
                  <a:srgbClr val="D8D8D8"/>
                </a:solidFill>
                <a:latin typeface="Calibri"/>
                <a:ea typeface="Calibri"/>
                <a:cs typeface="Calibri"/>
                <a:sym typeface="Calibri"/>
              </a:rPr>
              <a:t> Analyze data structure, identify relevant fields (sales figures, geography, product, sales rep, date), and assess data quality.</a:t>
            </a:r>
            <a:endParaRPr>
              <a:solidFill>
                <a:srgbClr val="D8D8D8"/>
              </a:solidFill>
            </a:endParaRPr>
          </a:p>
          <a:p>
            <a:pPr indent="0" lvl="0" marL="0" marR="0" rtl="0" algn="l">
              <a:spcBef>
                <a:spcPts val="0"/>
              </a:spcBef>
              <a:spcAft>
                <a:spcPts val="0"/>
              </a:spcAft>
              <a:buNone/>
            </a:pPr>
            <a:r>
              <a:t/>
            </a:r>
            <a:endParaRPr sz="2400">
              <a:solidFill>
                <a:srgbClr val="D8D8D8"/>
              </a:solidFill>
              <a:latin typeface="Calibri"/>
              <a:ea typeface="Calibri"/>
              <a:cs typeface="Calibri"/>
              <a:sym typeface="Calibri"/>
            </a:endParaRPr>
          </a:p>
          <a:p>
            <a:pPr indent="-457200" lvl="0" marL="457200" marR="0" rtl="0" algn="l">
              <a:spcBef>
                <a:spcPts val="0"/>
              </a:spcBef>
              <a:spcAft>
                <a:spcPts val="0"/>
              </a:spcAft>
              <a:buClr>
                <a:srgbClr val="D8D8D8"/>
              </a:buClr>
              <a:buSzPts val="2400"/>
              <a:buFont typeface="Noto Sans Symbols"/>
              <a:buChar char="❑"/>
            </a:pPr>
            <a:r>
              <a:rPr b="1" lang="en-US" sz="2400">
                <a:solidFill>
                  <a:srgbClr val="D8D8D8"/>
                </a:solidFill>
                <a:latin typeface="Calibri"/>
                <a:ea typeface="Calibri"/>
                <a:cs typeface="Calibri"/>
                <a:sym typeface="Calibri"/>
              </a:rPr>
              <a:t>Data Prepping:</a:t>
            </a:r>
            <a:r>
              <a:rPr lang="en-US" sz="2400">
                <a:solidFill>
                  <a:srgbClr val="D8D8D8"/>
                </a:solidFill>
                <a:latin typeface="Calibri"/>
                <a:ea typeface="Calibri"/>
                <a:cs typeface="Calibri"/>
                <a:sym typeface="Calibri"/>
              </a:rPr>
              <a:t> Address missing values, inconsistencies, and format data for optimal analysis.</a:t>
            </a:r>
            <a:endParaRPr>
              <a:solidFill>
                <a:srgbClr val="D8D8D8"/>
              </a:solidFill>
            </a:endParaRPr>
          </a:p>
        </p:txBody>
      </p:sp>
      <p:sp>
        <p:nvSpPr>
          <p:cNvPr id="320" name="Google Shape;32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PROJECT PLAN – Phase wise</a:t>
            </a:r>
            <a:endParaRPr b="1"/>
          </a:p>
        </p:txBody>
      </p:sp>
      <p:cxnSp>
        <p:nvCxnSpPr>
          <p:cNvPr id="321" name="Google Shape;321;p31"/>
          <p:cNvCxnSpPr/>
          <p:nvPr/>
        </p:nvCxnSpPr>
        <p:spPr>
          <a:xfrm>
            <a:off x="4696475" y="3655325"/>
            <a:ext cx="33900" cy="5568000"/>
          </a:xfrm>
          <a:prstGeom prst="straightConnector1">
            <a:avLst/>
          </a:prstGeom>
          <a:noFill/>
          <a:ln cap="flat" cmpd="sng" w="9525">
            <a:solidFill>
              <a:schemeClr val="dk2"/>
            </a:solidFill>
            <a:prstDash val="solid"/>
            <a:round/>
            <a:headEnd len="med" w="med" type="none"/>
            <a:tailEnd len="med" w="med" type="none"/>
          </a:ln>
        </p:spPr>
      </p:cxnSp>
      <p:sp>
        <p:nvSpPr>
          <p:cNvPr id="322" name="Google Shape;322;p31"/>
          <p:cNvSpPr txBox="1"/>
          <p:nvPr/>
        </p:nvSpPr>
        <p:spPr>
          <a:xfrm>
            <a:off x="4969150" y="3514033"/>
            <a:ext cx="3886200" cy="45252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Calibri"/>
                <a:ea typeface="Calibri"/>
                <a:cs typeface="Calibri"/>
                <a:sym typeface="Calibri"/>
              </a:rPr>
              <a:t>Data Modelling : </a:t>
            </a:r>
            <a:r>
              <a:rPr lang="en-US" sz="2400">
                <a:solidFill>
                  <a:schemeClr val="dk1"/>
                </a:solidFill>
                <a:latin typeface="Calibri"/>
                <a:ea typeface="Calibri"/>
                <a:cs typeface="Calibri"/>
                <a:sym typeface="Calibri"/>
              </a:rPr>
              <a:t>Identifying the primary keys and establish relationships between the tables</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Calculated</a:t>
            </a:r>
            <a:r>
              <a:rPr b="1" lang="en-US" sz="2400">
                <a:solidFill>
                  <a:schemeClr val="dk1"/>
                </a:solidFill>
                <a:latin typeface="Calibri"/>
                <a:ea typeface="Calibri"/>
                <a:cs typeface="Calibri"/>
                <a:sym typeface="Calibri"/>
              </a:rPr>
              <a:t> columns and calculated measures: </a:t>
            </a:r>
            <a:r>
              <a:rPr lang="en-US" sz="2400">
                <a:solidFill>
                  <a:schemeClr val="dk1"/>
                </a:solidFill>
                <a:latin typeface="Calibri"/>
                <a:ea typeface="Calibri"/>
                <a:cs typeface="Calibri"/>
                <a:sym typeface="Calibri"/>
              </a:rPr>
              <a:t>Inspect data to understand end goal outcomes and add relevant columns and measures in the dataset</a:t>
            </a:r>
            <a:endParaRPr sz="2400">
              <a:solidFill>
                <a:schemeClr val="dk1"/>
              </a:solidFill>
              <a:latin typeface="Calibri"/>
              <a:ea typeface="Calibri"/>
              <a:cs typeface="Calibri"/>
              <a:sym typeface="Calibri"/>
            </a:endParaRPr>
          </a:p>
        </p:txBody>
      </p:sp>
      <p:cxnSp>
        <p:nvCxnSpPr>
          <p:cNvPr id="323" name="Google Shape;323;p31"/>
          <p:cNvCxnSpPr/>
          <p:nvPr/>
        </p:nvCxnSpPr>
        <p:spPr>
          <a:xfrm>
            <a:off x="9094125" y="3777000"/>
            <a:ext cx="33900" cy="5568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p:nvPr/>
        </p:nvSpPr>
        <p:spPr>
          <a:xfrm>
            <a:off x="2417556"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4"/>
          <p:cNvSpPr/>
          <p:nvPr/>
        </p:nvSpPr>
        <p:spPr>
          <a:xfrm rot="5400000">
            <a:off x="14468027" y="-1800671"/>
            <a:ext cx="4744343" cy="2895600"/>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3" name="Google Shape;103;p14"/>
          <p:cNvPicPr preferRelativeResize="0"/>
          <p:nvPr/>
        </p:nvPicPr>
        <p:blipFill rotWithShape="1">
          <a:blip r:embed="rId5">
            <a:alphaModFix/>
          </a:blip>
          <a:srcRect b="0" l="0" r="0" t="0"/>
          <a:stretch/>
        </p:blipFill>
        <p:spPr>
          <a:xfrm>
            <a:off x="15078456" y="7077456"/>
            <a:ext cx="3086100" cy="3086100"/>
          </a:xfrm>
          <a:prstGeom prst="ellipse">
            <a:avLst/>
          </a:prstGeom>
          <a:noFill/>
          <a:ln>
            <a:noFill/>
          </a:ln>
        </p:spPr>
      </p:pic>
      <p:sp>
        <p:nvSpPr>
          <p:cNvPr id="104" name="Google Shape;104;p14"/>
          <p:cNvSpPr txBox="1"/>
          <p:nvPr>
            <p:ph type="title"/>
          </p:nvPr>
        </p:nvSpPr>
        <p:spPr>
          <a:xfrm>
            <a:off x="1143000" y="2545675"/>
            <a:ext cx="15203400" cy="883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Calibri"/>
              <a:buNone/>
            </a:pPr>
            <a:r>
              <a:rPr lang="en-US"/>
              <a:t>DASHBOARD TO EXPLORE NEW MARKETS AND SALES OPPORTUNITIES</a:t>
            </a:r>
            <a:endParaRPr/>
          </a:p>
        </p:txBody>
      </p:sp>
      <p:sp>
        <p:nvSpPr>
          <p:cNvPr id="105" name="Google Shape;105;p14"/>
          <p:cNvSpPr txBox="1"/>
          <p:nvPr>
            <p:ph idx="1" type="body"/>
          </p:nvPr>
        </p:nvSpPr>
        <p:spPr>
          <a:xfrm>
            <a:off x="1143000" y="1045489"/>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rPr lang="en-US"/>
              <a:t>PROJECT TOPIC</a:t>
            </a:r>
            <a:endParaRPr/>
          </a:p>
        </p:txBody>
      </p:sp>
      <p:sp>
        <p:nvSpPr>
          <p:cNvPr id="106" name="Google Shape;106;p14"/>
          <p:cNvSpPr txBox="1"/>
          <p:nvPr/>
        </p:nvSpPr>
        <p:spPr>
          <a:xfrm>
            <a:off x="1287100" y="3613888"/>
            <a:ext cx="15392400" cy="3955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rgbClr val="888888"/>
                </a:solidFill>
                <a:latin typeface="Calibri"/>
                <a:ea typeface="Calibri"/>
                <a:cs typeface="Calibri"/>
                <a:sym typeface="Calibri"/>
              </a:rPr>
              <a:t>OBJECTIVE</a:t>
            </a:r>
            <a:endParaRPr/>
          </a:p>
          <a:p>
            <a:pPr indent="-355600" lvl="0" marL="342900" marR="0" rtl="0" algn="l">
              <a:lnSpc>
                <a:spcPct val="150000"/>
              </a:lnSpc>
              <a:spcBef>
                <a:spcPts val="0"/>
              </a:spcBef>
              <a:spcAft>
                <a:spcPts val="0"/>
              </a:spcAft>
              <a:buClr>
                <a:schemeClr val="dk1"/>
              </a:buClr>
              <a:buSzPts val="2600"/>
              <a:buFont typeface="Noto Sans Symbols"/>
              <a:buAutoNum type="arabicPeriod"/>
            </a:pPr>
            <a:r>
              <a:rPr b="1" lang="en-US" sz="2600">
                <a:solidFill>
                  <a:srgbClr val="38B6FF"/>
                </a:solidFill>
                <a:latin typeface="Calibri"/>
                <a:ea typeface="Calibri"/>
                <a:cs typeface="Calibri"/>
                <a:sym typeface="Calibri"/>
              </a:rPr>
              <a:t>Drive Revenue Growth:</a:t>
            </a:r>
            <a:r>
              <a:rPr b="1" lang="en-US" sz="2600">
                <a:solidFill>
                  <a:schemeClr val="dk1"/>
                </a:solidFill>
                <a:latin typeface="Calibri"/>
                <a:ea typeface="Calibri"/>
                <a:cs typeface="Calibri"/>
                <a:sym typeface="Calibri"/>
              </a:rPr>
              <a:t> </a:t>
            </a:r>
            <a:r>
              <a:rPr lang="en-US" sz="2600">
                <a:solidFill>
                  <a:schemeClr val="dk1"/>
                </a:solidFill>
                <a:latin typeface="Calibri"/>
                <a:ea typeface="Calibri"/>
                <a:cs typeface="Calibri"/>
                <a:sym typeface="Calibri"/>
              </a:rPr>
              <a:t>Identify and capitalize on new sales and market opportunities through data-driven insights on historical sales, product categories, regional performance, and sales rep effectiveness.</a:t>
            </a:r>
            <a:endParaRPr sz="2600">
              <a:solidFill>
                <a:schemeClr val="dk1"/>
              </a:solidFill>
              <a:latin typeface="Calibri"/>
              <a:ea typeface="Calibri"/>
              <a:cs typeface="Calibri"/>
              <a:sym typeface="Calibri"/>
            </a:endParaRPr>
          </a:p>
          <a:p>
            <a:pPr indent="-355600" lvl="0" marL="342900" marR="0" rtl="0" algn="l">
              <a:lnSpc>
                <a:spcPct val="150000"/>
              </a:lnSpc>
              <a:spcBef>
                <a:spcPts val="0"/>
              </a:spcBef>
              <a:spcAft>
                <a:spcPts val="0"/>
              </a:spcAft>
              <a:buClr>
                <a:schemeClr val="dk1"/>
              </a:buClr>
              <a:buSzPts val="2600"/>
              <a:buFont typeface="Noto Sans Symbols"/>
              <a:buAutoNum type="arabicPeriod"/>
            </a:pPr>
            <a:r>
              <a:rPr b="1" lang="en-US" sz="2600">
                <a:solidFill>
                  <a:srgbClr val="38B6FF"/>
                </a:solidFill>
                <a:latin typeface="Calibri"/>
                <a:ea typeface="Calibri"/>
                <a:cs typeface="Calibri"/>
                <a:sym typeface="Calibri"/>
              </a:rPr>
              <a:t>Optimize Sales &amp; Marketing Strategies:</a:t>
            </a:r>
            <a:r>
              <a:rPr lang="en-US" sz="2600">
                <a:solidFill>
                  <a:schemeClr val="dk1"/>
                </a:solidFill>
                <a:latin typeface="Calibri"/>
                <a:ea typeface="Calibri"/>
                <a:cs typeface="Calibri"/>
                <a:sym typeface="Calibri"/>
              </a:rPr>
              <a:t> Tailor pricing strategies, product development, and sales efforts to capture underserved markets and product categories, maximizing sales potential.</a:t>
            </a:r>
            <a:endParaRPr sz="2600">
              <a:solidFill>
                <a:schemeClr val="dk1"/>
              </a:solidFill>
              <a:latin typeface="Calibri"/>
              <a:ea typeface="Calibri"/>
              <a:cs typeface="Calibri"/>
              <a:sym typeface="Calibri"/>
            </a:endParaRPr>
          </a:p>
          <a:p>
            <a:pPr indent="-355600" lvl="0" marL="342900" marR="0" rtl="0" algn="l">
              <a:lnSpc>
                <a:spcPct val="150000"/>
              </a:lnSpc>
              <a:spcBef>
                <a:spcPts val="0"/>
              </a:spcBef>
              <a:spcAft>
                <a:spcPts val="0"/>
              </a:spcAft>
              <a:buClr>
                <a:schemeClr val="dk1"/>
              </a:buClr>
              <a:buSzPts val="2600"/>
              <a:buFont typeface="Noto Sans Symbols"/>
              <a:buAutoNum type="arabicPeriod"/>
            </a:pPr>
            <a:r>
              <a:rPr b="1" lang="en-US" sz="2600">
                <a:solidFill>
                  <a:srgbClr val="38B6FF"/>
                </a:solidFill>
                <a:latin typeface="Calibri"/>
                <a:ea typeface="Calibri"/>
                <a:cs typeface="Calibri"/>
                <a:sym typeface="Calibri"/>
              </a:rPr>
              <a:t>Enhance Decision-Making: </a:t>
            </a:r>
            <a:r>
              <a:rPr lang="en-US" sz="2600">
                <a:solidFill>
                  <a:schemeClr val="dk1"/>
                </a:solidFill>
                <a:latin typeface="Calibri"/>
                <a:ea typeface="Calibri"/>
                <a:cs typeface="Calibri"/>
                <a:sym typeface="Calibri"/>
              </a:rPr>
              <a:t>Leverage data analysis to make informed decisions on product pricing, sales rep training, and market expansion, ultimately achieving sustainable revenue growth.</a:t>
            </a:r>
            <a:endParaRPr sz="26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32"/>
          <p:cNvGrpSpPr/>
          <p:nvPr/>
        </p:nvGrpSpPr>
        <p:grpSpPr>
          <a:xfrm>
            <a:off x="1104900" y="3330928"/>
            <a:ext cx="16230707" cy="3698426"/>
            <a:chOff x="0" y="-57150"/>
            <a:chExt cx="4274726" cy="2224617"/>
          </a:xfrm>
        </p:grpSpPr>
        <p:sp>
          <p:nvSpPr>
            <p:cNvPr id="329" name="Google Shape;329;p32"/>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32"/>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1" name="Google Shape;331;p32"/>
          <p:cNvSpPr/>
          <p:nvPr/>
        </p:nvSpPr>
        <p:spPr>
          <a:xfrm>
            <a:off x="2057400" y="-282649"/>
            <a:ext cx="4102978" cy="2245448"/>
          </a:xfrm>
          <a:custGeom>
            <a:rect b="b" l="l" r="r" t="t"/>
            <a:pathLst>
              <a:path extrusionOk="0" h="2245448" w="4102978">
                <a:moveTo>
                  <a:pt x="0" y="0"/>
                </a:moveTo>
                <a:lnTo>
                  <a:pt x="4102978" y="0"/>
                </a:lnTo>
                <a:lnTo>
                  <a:pt x="4102978"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32"/>
          <p:cNvSpPr txBox="1"/>
          <p:nvPr/>
        </p:nvSpPr>
        <p:spPr>
          <a:xfrm>
            <a:off x="76200" y="3622334"/>
            <a:ext cx="18211800" cy="1477800"/>
          </a:xfrm>
          <a:prstGeom prst="rect">
            <a:avLst/>
          </a:prstGeom>
          <a:noFill/>
          <a:ln>
            <a:noFill/>
          </a:ln>
        </p:spPr>
        <p:txBody>
          <a:bodyPr anchorCtr="0" anchor="t" bIns="0" lIns="0" spcFirstLastPara="1" rIns="0" wrap="square" tIns="0">
            <a:spAutoFit/>
          </a:bodyPr>
          <a:lstStyle/>
          <a:p>
            <a:pPr indent="0" lvl="0" marL="0" marR="0" rtl="0" algn="ctr">
              <a:lnSpc>
                <a:spcPct val="260416"/>
              </a:lnSpc>
              <a:spcBef>
                <a:spcPts val="0"/>
              </a:spcBef>
              <a:spcAft>
                <a:spcPts val="0"/>
              </a:spcAft>
              <a:buNone/>
            </a:pPr>
            <a:r>
              <a:rPr b="1" lang="en-US" sz="9600">
                <a:solidFill>
                  <a:srgbClr val="FFFFFF"/>
                </a:solidFill>
                <a:latin typeface="DM Sans"/>
                <a:ea typeface="DM Sans"/>
                <a:cs typeface="DM Sans"/>
                <a:sym typeface="DM Sans"/>
              </a:rPr>
              <a:t>DATA MODELLING</a:t>
            </a:r>
            <a:endParaRPr b="1" sz="8400">
              <a:solidFill>
                <a:srgbClr val="FFFFFF"/>
              </a:solidFill>
              <a:latin typeface="DM Sans"/>
              <a:ea typeface="DM Sans"/>
              <a:cs typeface="DM Sans"/>
              <a:sym typeface="DM Sans"/>
            </a:endParaRPr>
          </a:p>
        </p:txBody>
      </p:sp>
      <p:sp>
        <p:nvSpPr>
          <p:cNvPr id="333" name="Google Shape;333;p32"/>
          <p:cNvSpPr/>
          <p:nvPr/>
        </p:nvSpPr>
        <p:spPr>
          <a:xfrm rot="10800000">
            <a:off x="5623560" y="7673106"/>
            <a:ext cx="3422956" cy="2613894"/>
          </a:xfrm>
          <a:custGeom>
            <a:rect b="b" l="l" r="r" t="t"/>
            <a:pathLst>
              <a:path extrusionOk="0" h="2613894" w="3422956">
                <a:moveTo>
                  <a:pt x="0" y="0"/>
                </a:moveTo>
                <a:lnTo>
                  <a:pt x="3422956" y="0"/>
                </a:lnTo>
                <a:lnTo>
                  <a:pt x="3422956" y="2613894"/>
                </a:lnTo>
                <a:lnTo>
                  <a:pt x="0" y="261389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32"/>
          <p:cNvSpPr txBox="1"/>
          <p:nvPr/>
        </p:nvSpPr>
        <p:spPr>
          <a:xfrm>
            <a:off x="413100" y="1822000"/>
            <a:ext cx="17461800" cy="4398300"/>
          </a:xfrm>
          <a:prstGeom prst="rect">
            <a:avLst/>
          </a:prstGeom>
          <a:noFill/>
          <a:ln>
            <a:noFill/>
          </a:ln>
        </p:spPr>
        <p:txBody>
          <a:bodyPr anchorCtr="0" anchor="t" bIns="91425" lIns="91425" spcFirstLastPara="1" rIns="91425" wrap="square" tIns="91425">
            <a:spAutoFit/>
          </a:bodyPr>
          <a:lstStyle/>
          <a:p>
            <a:pPr indent="0" lvl="0" marL="0" rtl="0" algn="ctr">
              <a:lnSpc>
                <a:spcPct val="260416"/>
              </a:lnSpc>
              <a:spcBef>
                <a:spcPts val="0"/>
              </a:spcBef>
              <a:spcAft>
                <a:spcPts val="0"/>
              </a:spcAft>
              <a:buNone/>
            </a:pPr>
            <a:r>
              <a:t/>
            </a:r>
            <a:endParaRPr b="1" sz="8400">
              <a:solidFill>
                <a:schemeClr val="lt1"/>
              </a:solidFill>
              <a:latin typeface="DM Sans"/>
              <a:ea typeface="DM Sans"/>
              <a:cs typeface="DM Sans"/>
              <a:sym typeface="DM Sans"/>
            </a:endParaRPr>
          </a:p>
          <a:p>
            <a:pPr indent="0" lvl="0" marL="0" rtl="0" algn="ctr">
              <a:lnSpc>
                <a:spcPct val="260416"/>
              </a:lnSpc>
              <a:spcBef>
                <a:spcPts val="0"/>
              </a:spcBef>
              <a:spcAft>
                <a:spcPts val="0"/>
              </a:spcAft>
              <a:buNone/>
            </a:pPr>
            <a:r>
              <a:rPr b="1" lang="en-US" sz="5500">
                <a:solidFill>
                  <a:schemeClr val="lt1"/>
                </a:solidFill>
                <a:latin typeface="DM Sans"/>
                <a:ea typeface="DM Sans"/>
                <a:cs typeface="DM Sans"/>
                <a:sym typeface="DM Sans"/>
              </a:rPr>
              <a:t>Phase 2 </a:t>
            </a:r>
            <a:endParaRPr sz="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ph type="title"/>
          </p:nvPr>
        </p:nvSpPr>
        <p:spPr>
          <a:xfrm>
            <a:off x="0" y="47528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5100">
                <a:solidFill>
                  <a:srgbClr val="38B6FF"/>
                </a:solidFill>
              </a:rPr>
              <a:t>DATA MODELLING - Week 2</a:t>
            </a:r>
            <a:endParaRPr b="1" sz="5100">
              <a:solidFill>
                <a:srgbClr val="38B6FF"/>
              </a:solidFill>
            </a:endParaRPr>
          </a:p>
        </p:txBody>
      </p:sp>
      <p:pic>
        <p:nvPicPr>
          <p:cNvPr id="341" name="Google Shape;341;p33"/>
          <p:cNvPicPr preferRelativeResize="0"/>
          <p:nvPr/>
        </p:nvPicPr>
        <p:blipFill rotWithShape="1">
          <a:blip r:embed="rId3">
            <a:alphaModFix/>
          </a:blip>
          <a:srcRect b="11950" l="18629" r="20628" t="26950"/>
          <a:stretch/>
        </p:blipFill>
        <p:spPr>
          <a:xfrm>
            <a:off x="4942325" y="2467075"/>
            <a:ext cx="13041624" cy="7378549"/>
          </a:xfrm>
          <a:prstGeom prst="rect">
            <a:avLst/>
          </a:prstGeom>
          <a:noFill/>
          <a:ln>
            <a:noFill/>
          </a:ln>
        </p:spPr>
      </p:pic>
      <p:sp>
        <p:nvSpPr>
          <p:cNvPr id="342" name="Google Shape;342;p33"/>
          <p:cNvSpPr/>
          <p:nvPr/>
        </p:nvSpPr>
        <p:spPr>
          <a:xfrm rot="5400000">
            <a:off x="14470957" y="-1800510"/>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3" name="Google Shape;343;p33"/>
          <p:cNvGrpSpPr/>
          <p:nvPr/>
        </p:nvGrpSpPr>
        <p:grpSpPr>
          <a:xfrm>
            <a:off x="0" y="1618302"/>
            <a:ext cx="4571819" cy="8668665"/>
            <a:chOff x="0" y="-57150"/>
            <a:chExt cx="4274726" cy="2224617"/>
          </a:xfrm>
        </p:grpSpPr>
        <p:sp>
          <p:nvSpPr>
            <p:cNvPr id="344" name="Google Shape;344;p33"/>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33"/>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6" name="Google Shape;346;p33"/>
          <p:cNvSpPr txBox="1"/>
          <p:nvPr/>
        </p:nvSpPr>
        <p:spPr>
          <a:xfrm>
            <a:off x="692463" y="2600738"/>
            <a:ext cx="3186900" cy="7111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Font typeface="Calibri"/>
              <a:buAutoNum type="arabicPeriod"/>
            </a:pPr>
            <a:r>
              <a:rPr lang="en-US" sz="3000">
                <a:solidFill>
                  <a:schemeClr val="lt1"/>
                </a:solidFill>
                <a:latin typeface="Calibri"/>
                <a:ea typeface="Calibri"/>
                <a:cs typeface="Calibri"/>
                <a:sym typeface="Calibri"/>
              </a:rPr>
              <a:t>Connections by identifying primary key &amp; foreign key</a:t>
            </a:r>
            <a:endParaRPr sz="3000">
              <a:solidFill>
                <a:schemeClr val="lt1"/>
              </a:solidFill>
              <a:latin typeface="Calibri"/>
              <a:ea typeface="Calibri"/>
              <a:cs typeface="Calibri"/>
              <a:sym typeface="Calibri"/>
            </a:endParaRPr>
          </a:p>
          <a:p>
            <a:pPr indent="-419100" lvl="0" marL="457200" rtl="0" algn="l">
              <a:spcBef>
                <a:spcPts val="0"/>
              </a:spcBef>
              <a:spcAft>
                <a:spcPts val="0"/>
              </a:spcAft>
              <a:buClr>
                <a:schemeClr val="lt1"/>
              </a:buClr>
              <a:buSzPts val="3000"/>
              <a:buFont typeface="Calibri"/>
              <a:buAutoNum type="arabicPeriod"/>
            </a:pPr>
            <a:r>
              <a:rPr lang="en-US" sz="3000">
                <a:solidFill>
                  <a:schemeClr val="lt1"/>
                </a:solidFill>
                <a:latin typeface="Calibri"/>
                <a:ea typeface="Calibri"/>
                <a:cs typeface="Calibri"/>
                <a:sym typeface="Calibri"/>
              </a:rPr>
              <a:t>Created a </a:t>
            </a:r>
            <a:r>
              <a:rPr lang="en-US" sz="3000">
                <a:solidFill>
                  <a:schemeClr val="lt1"/>
                </a:solidFill>
                <a:latin typeface="Calibri"/>
                <a:ea typeface="Calibri"/>
                <a:cs typeface="Calibri"/>
                <a:sym typeface="Calibri"/>
              </a:rPr>
              <a:t>Geography ID for </a:t>
            </a:r>
            <a:r>
              <a:rPr lang="en-US" sz="3000">
                <a:solidFill>
                  <a:schemeClr val="lt1"/>
                </a:solidFill>
                <a:latin typeface="Calibri"/>
                <a:ea typeface="Calibri"/>
                <a:cs typeface="Calibri"/>
                <a:sym typeface="Calibri"/>
              </a:rPr>
              <a:t>geography</a:t>
            </a:r>
            <a:r>
              <a:rPr lang="en-US" sz="3000">
                <a:solidFill>
                  <a:schemeClr val="lt1"/>
                </a:solidFill>
                <a:latin typeface="Calibri"/>
                <a:ea typeface="Calibri"/>
                <a:cs typeface="Calibri"/>
                <a:sym typeface="Calibri"/>
              </a:rPr>
              <a:t> </a:t>
            </a:r>
            <a:endParaRPr sz="3000">
              <a:solidFill>
                <a:schemeClr val="lt1"/>
              </a:solidFill>
              <a:latin typeface="Calibri"/>
              <a:ea typeface="Calibri"/>
              <a:cs typeface="Calibri"/>
              <a:sym typeface="Calibri"/>
            </a:endParaRPr>
          </a:p>
          <a:p>
            <a:pPr indent="-419100" lvl="0" marL="457200" rtl="0" algn="l">
              <a:spcBef>
                <a:spcPts val="0"/>
              </a:spcBef>
              <a:spcAft>
                <a:spcPts val="0"/>
              </a:spcAft>
              <a:buClr>
                <a:schemeClr val="lt1"/>
              </a:buClr>
              <a:buSzPts val="3000"/>
              <a:buFont typeface="Calibri"/>
              <a:buAutoNum type="arabicPeriod"/>
            </a:pPr>
            <a:r>
              <a:rPr lang="en-US" sz="3000">
                <a:solidFill>
                  <a:schemeClr val="lt1"/>
                </a:solidFill>
                <a:latin typeface="Calibri"/>
                <a:ea typeface="Calibri"/>
                <a:cs typeface="Calibri"/>
                <a:sym typeface="Calibri"/>
              </a:rPr>
              <a:t>Added Date Table</a:t>
            </a:r>
            <a:endParaRPr sz="3000">
              <a:solidFill>
                <a:schemeClr val="lt1"/>
              </a:solidFill>
              <a:latin typeface="Calibri"/>
              <a:ea typeface="Calibri"/>
              <a:cs typeface="Calibri"/>
              <a:sym typeface="Calibri"/>
            </a:endParaRPr>
          </a:p>
          <a:p>
            <a:pPr indent="-419100" lvl="0" marL="457200" rtl="0" algn="l">
              <a:spcBef>
                <a:spcPts val="0"/>
              </a:spcBef>
              <a:spcAft>
                <a:spcPts val="0"/>
              </a:spcAft>
              <a:buClr>
                <a:schemeClr val="lt1"/>
              </a:buClr>
              <a:buSzPts val="3000"/>
              <a:buFont typeface="Calibri"/>
              <a:buAutoNum type="arabicPeriod"/>
            </a:pPr>
            <a:r>
              <a:rPr lang="en-US" sz="3000">
                <a:solidFill>
                  <a:schemeClr val="lt1"/>
                </a:solidFill>
                <a:latin typeface="Calibri"/>
                <a:ea typeface="Calibri"/>
                <a:cs typeface="Calibri"/>
                <a:sym typeface="Calibri"/>
              </a:rPr>
              <a:t>Added Calculated columns</a:t>
            </a:r>
            <a:endParaRPr sz="3000">
              <a:solidFill>
                <a:schemeClr val="lt1"/>
              </a:solidFill>
              <a:latin typeface="Calibri"/>
              <a:ea typeface="Calibri"/>
              <a:cs typeface="Calibri"/>
              <a:sym typeface="Calibri"/>
            </a:endParaRPr>
          </a:p>
          <a:p>
            <a:pPr indent="-419100" lvl="0" marL="457200" rtl="0" algn="l">
              <a:spcBef>
                <a:spcPts val="0"/>
              </a:spcBef>
              <a:spcAft>
                <a:spcPts val="0"/>
              </a:spcAft>
              <a:buClr>
                <a:schemeClr val="lt1"/>
              </a:buClr>
              <a:buSzPts val="3000"/>
              <a:buFont typeface="Calibri"/>
              <a:buAutoNum type="arabicPeriod"/>
            </a:pPr>
            <a:r>
              <a:rPr lang="en-US" sz="3000">
                <a:solidFill>
                  <a:schemeClr val="lt1"/>
                </a:solidFill>
                <a:latin typeface="Calibri"/>
                <a:ea typeface="Calibri"/>
                <a:cs typeface="Calibri"/>
                <a:sym typeface="Calibri"/>
              </a:rPr>
              <a:t>Added Calculated measures</a:t>
            </a:r>
            <a:endParaRPr sz="30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34"/>
          <p:cNvGrpSpPr/>
          <p:nvPr/>
        </p:nvGrpSpPr>
        <p:grpSpPr>
          <a:xfrm>
            <a:off x="-50837" y="611102"/>
            <a:ext cx="18288133" cy="1143008"/>
            <a:chOff x="0" y="-57150"/>
            <a:chExt cx="4274726" cy="2224617"/>
          </a:xfrm>
        </p:grpSpPr>
        <p:sp>
          <p:nvSpPr>
            <p:cNvPr id="353" name="Google Shape;353;p34"/>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34"/>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5" name="Google Shape;355;p34"/>
          <p:cNvSpPr txBox="1"/>
          <p:nvPr>
            <p:ph type="title"/>
          </p:nvPr>
        </p:nvSpPr>
        <p:spPr>
          <a:xfrm>
            <a:off x="898575" y="611088"/>
            <a:ext cx="8229600" cy="1143000"/>
          </a:xfrm>
          <a:prstGeom prst="rect">
            <a:avLst/>
          </a:prstGeom>
        </p:spPr>
        <p:txBody>
          <a:bodyPr anchorCtr="0" anchor="ctr" bIns="45700" lIns="91425" spcFirstLastPara="1" rIns="91425" wrap="square" tIns="45700">
            <a:normAutofit/>
          </a:bodyPr>
          <a:lstStyle/>
          <a:p>
            <a:pPr indent="-481189" lvl="0" marL="457200" rtl="0" algn="l">
              <a:spcBef>
                <a:spcPts val="0"/>
              </a:spcBef>
              <a:spcAft>
                <a:spcPts val="0"/>
              </a:spcAft>
              <a:buClr>
                <a:schemeClr val="lt1"/>
              </a:buClr>
              <a:buSzPts val="3978"/>
              <a:buAutoNum type="arabicPeriod"/>
            </a:pPr>
            <a:r>
              <a:rPr b="1" lang="en-US" sz="3977">
                <a:solidFill>
                  <a:schemeClr val="lt1"/>
                </a:solidFill>
              </a:rPr>
              <a:t>Geography ID creation</a:t>
            </a:r>
            <a:endParaRPr b="1">
              <a:solidFill>
                <a:schemeClr val="lt1"/>
              </a:solidFill>
            </a:endParaRPr>
          </a:p>
        </p:txBody>
      </p:sp>
      <p:sp>
        <p:nvSpPr>
          <p:cNvPr id="356" name="Google Shape;356;p34"/>
          <p:cNvSpPr txBox="1"/>
          <p:nvPr/>
        </p:nvSpPr>
        <p:spPr>
          <a:xfrm>
            <a:off x="384775" y="3625215"/>
            <a:ext cx="4361700" cy="59715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Geography ID creation</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a:t>
            </a:r>
            <a:r>
              <a:rPr lang="en-US" sz="3200">
                <a:solidFill>
                  <a:schemeClr val="lt1"/>
                </a:solidFill>
                <a:latin typeface="Calibri"/>
                <a:ea typeface="Calibri"/>
                <a:cs typeface="Calibri"/>
                <a:sym typeface="Calibri"/>
              </a:rPr>
              <a:t>te Table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colu</a:t>
            </a:r>
            <a:r>
              <a:rPr lang="en-US" sz="3200">
                <a:solidFill>
                  <a:schemeClr val="lt1"/>
                </a:solidFill>
                <a:latin typeface="Calibri"/>
                <a:ea typeface="Calibri"/>
                <a:cs typeface="Calibri"/>
                <a:sym typeface="Calibri"/>
              </a:rPr>
              <a:t>mns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measures</a:t>
            </a:r>
            <a:endParaRPr sz="3200">
              <a:solidFill>
                <a:schemeClr val="lt1"/>
              </a:solidFill>
              <a:latin typeface="Calibri"/>
              <a:ea typeface="Calibri"/>
              <a:cs typeface="Calibri"/>
              <a:sym typeface="Calibri"/>
            </a:endParaRPr>
          </a:p>
        </p:txBody>
      </p:sp>
      <p:sp>
        <p:nvSpPr>
          <p:cNvPr id="357" name="Google Shape;357;p34"/>
          <p:cNvSpPr/>
          <p:nvPr/>
        </p:nvSpPr>
        <p:spPr>
          <a:xfrm>
            <a:off x="2417556"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34"/>
          <p:cNvSpPr/>
          <p:nvPr/>
        </p:nvSpPr>
        <p:spPr>
          <a:xfrm rot="5400000">
            <a:off x="14470957" y="-1800510"/>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9" name="Google Shape;359;p34"/>
          <p:cNvPicPr preferRelativeResize="0"/>
          <p:nvPr/>
        </p:nvPicPr>
        <p:blipFill rotWithShape="1">
          <a:blip r:embed="rId5">
            <a:alphaModFix/>
          </a:blip>
          <a:srcRect b="63890" l="3794" r="11128" t="12790"/>
          <a:stretch/>
        </p:blipFill>
        <p:spPr>
          <a:xfrm>
            <a:off x="898582" y="2067088"/>
            <a:ext cx="17167642" cy="2723833"/>
          </a:xfrm>
          <a:prstGeom prst="rect">
            <a:avLst/>
          </a:prstGeom>
          <a:noFill/>
          <a:ln>
            <a:noFill/>
          </a:ln>
        </p:spPr>
      </p:pic>
      <p:sp>
        <p:nvSpPr>
          <p:cNvPr id="360" name="Google Shape;360;p34"/>
          <p:cNvSpPr txBox="1"/>
          <p:nvPr/>
        </p:nvSpPr>
        <p:spPr>
          <a:xfrm>
            <a:off x="384775" y="5103924"/>
            <a:ext cx="4836300" cy="16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Formula </a:t>
            </a:r>
            <a:endParaRPr sz="3200">
              <a:solidFill>
                <a:schemeClr val="dk1"/>
              </a:solidFill>
              <a:latin typeface="Calibri"/>
              <a:ea typeface="Calibri"/>
              <a:cs typeface="Calibri"/>
              <a:sym typeface="Calibri"/>
            </a:endParaRPr>
          </a:p>
        </p:txBody>
      </p:sp>
      <p:sp>
        <p:nvSpPr>
          <p:cNvPr id="361" name="Google Shape;361;p34"/>
          <p:cNvSpPr/>
          <p:nvPr/>
        </p:nvSpPr>
        <p:spPr>
          <a:xfrm>
            <a:off x="1758888" y="2642996"/>
            <a:ext cx="15447000" cy="1386600"/>
          </a:xfrm>
          <a:prstGeom prst="rect">
            <a:avLst/>
          </a:prstGeom>
          <a:noFill/>
          <a:ln cap="flat" cmpd="sng" w="114300">
            <a:solidFill>
              <a:srgbClr val="38B6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62" name="Google Shape;362;p34"/>
          <p:cNvCxnSpPr/>
          <p:nvPr/>
        </p:nvCxnSpPr>
        <p:spPr>
          <a:xfrm flipH="1">
            <a:off x="13421675" y="7457800"/>
            <a:ext cx="1154400" cy="679200"/>
          </a:xfrm>
          <a:prstGeom prst="straightConnector1">
            <a:avLst/>
          </a:prstGeom>
          <a:noFill/>
          <a:ln cap="flat" cmpd="sng" w="9525">
            <a:solidFill>
              <a:schemeClr val="dk2"/>
            </a:solidFill>
            <a:prstDash val="solid"/>
            <a:round/>
            <a:headEnd len="med" w="med" type="none"/>
            <a:tailEnd len="med" w="med" type="triangle"/>
          </a:ln>
        </p:spPr>
      </p:cxnSp>
      <p:pic>
        <p:nvPicPr>
          <p:cNvPr id="363" name="Google Shape;363;p34"/>
          <p:cNvPicPr preferRelativeResize="0"/>
          <p:nvPr/>
        </p:nvPicPr>
        <p:blipFill rotWithShape="1">
          <a:blip r:embed="rId6">
            <a:alphaModFix/>
          </a:blip>
          <a:srcRect b="47532" l="0" r="55541" t="21527"/>
          <a:stretch/>
        </p:blipFill>
        <p:spPr>
          <a:xfrm>
            <a:off x="2734675" y="5857250"/>
            <a:ext cx="10795282" cy="4226051"/>
          </a:xfrm>
          <a:prstGeom prst="rect">
            <a:avLst/>
          </a:prstGeom>
          <a:noFill/>
          <a:ln>
            <a:noFill/>
          </a:ln>
        </p:spPr>
      </p:pic>
      <p:sp>
        <p:nvSpPr>
          <p:cNvPr id="364" name="Google Shape;364;p34"/>
          <p:cNvSpPr/>
          <p:nvPr/>
        </p:nvSpPr>
        <p:spPr>
          <a:xfrm>
            <a:off x="10704465" y="6190458"/>
            <a:ext cx="2683200" cy="3892800"/>
          </a:xfrm>
          <a:prstGeom prst="rect">
            <a:avLst/>
          </a:prstGeom>
          <a:noFill/>
          <a:ln cap="flat" cmpd="sng" w="114300">
            <a:solidFill>
              <a:srgbClr val="38B6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5" name="Google Shape;365;p34"/>
          <p:cNvSpPr txBox="1"/>
          <p:nvPr/>
        </p:nvSpPr>
        <p:spPr>
          <a:xfrm>
            <a:off x="13767600" y="6710124"/>
            <a:ext cx="4836300" cy="16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Index</a:t>
            </a:r>
            <a:endParaRPr sz="3200">
              <a:solidFill>
                <a:schemeClr val="dk1"/>
              </a:solidFill>
              <a:latin typeface="Calibri"/>
              <a:ea typeface="Calibri"/>
              <a:cs typeface="Calibri"/>
              <a:sym typeface="Calibri"/>
            </a:endParaRPr>
          </a:p>
        </p:txBody>
      </p:sp>
      <p:cxnSp>
        <p:nvCxnSpPr>
          <p:cNvPr id="366" name="Google Shape;366;p34"/>
          <p:cNvCxnSpPr/>
          <p:nvPr/>
        </p:nvCxnSpPr>
        <p:spPr>
          <a:xfrm flipH="1" rot="10800000">
            <a:off x="1165625" y="3488700"/>
            <a:ext cx="745800" cy="169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35"/>
          <p:cNvPicPr preferRelativeResize="0"/>
          <p:nvPr/>
        </p:nvPicPr>
        <p:blipFill rotWithShape="1">
          <a:blip r:embed="rId3">
            <a:alphaModFix/>
          </a:blip>
          <a:srcRect b="0" l="0" r="32917" t="0"/>
          <a:stretch/>
        </p:blipFill>
        <p:spPr>
          <a:xfrm>
            <a:off x="165650" y="1673100"/>
            <a:ext cx="5367125" cy="2795450"/>
          </a:xfrm>
          <a:prstGeom prst="rect">
            <a:avLst/>
          </a:prstGeom>
          <a:noFill/>
          <a:ln>
            <a:noFill/>
          </a:ln>
        </p:spPr>
      </p:pic>
      <p:pic>
        <p:nvPicPr>
          <p:cNvPr id="373" name="Google Shape;373;p35"/>
          <p:cNvPicPr preferRelativeResize="0"/>
          <p:nvPr/>
        </p:nvPicPr>
        <p:blipFill>
          <a:blip r:embed="rId4">
            <a:alphaModFix/>
          </a:blip>
          <a:stretch>
            <a:fillRect/>
          </a:stretch>
        </p:blipFill>
        <p:spPr>
          <a:xfrm>
            <a:off x="5036000" y="4462950"/>
            <a:ext cx="12059301" cy="5541625"/>
          </a:xfrm>
          <a:prstGeom prst="rect">
            <a:avLst/>
          </a:prstGeom>
          <a:noFill/>
          <a:ln>
            <a:noFill/>
          </a:ln>
        </p:spPr>
      </p:pic>
      <p:cxnSp>
        <p:nvCxnSpPr>
          <p:cNvPr id="374" name="Google Shape;374;p35"/>
          <p:cNvCxnSpPr>
            <a:stCxn id="372" idx="3"/>
            <a:endCxn id="373" idx="0"/>
          </p:cNvCxnSpPr>
          <p:nvPr/>
        </p:nvCxnSpPr>
        <p:spPr>
          <a:xfrm>
            <a:off x="5532775" y="3070825"/>
            <a:ext cx="5532900" cy="1392000"/>
          </a:xfrm>
          <a:prstGeom prst="bentConnector2">
            <a:avLst/>
          </a:prstGeom>
          <a:noFill/>
          <a:ln cap="flat" cmpd="sng" w="76200">
            <a:solidFill>
              <a:schemeClr val="dk2"/>
            </a:solidFill>
            <a:prstDash val="solid"/>
            <a:round/>
            <a:headEnd len="med" w="med" type="none"/>
            <a:tailEnd len="med" w="med" type="none"/>
          </a:ln>
        </p:spPr>
      </p:cxnSp>
      <p:grpSp>
        <p:nvGrpSpPr>
          <p:cNvPr id="375" name="Google Shape;375;p35"/>
          <p:cNvGrpSpPr/>
          <p:nvPr/>
        </p:nvGrpSpPr>
        <p:grpSpPr>
          <a:xfrm>
            <a:off x="-12" y="2"/>
            <a:ext cx="18288133" cy="1143008"/>
            <a:chOff x="0" y="-57150"/>
            <a:chExt cx="4274726" cy="2224617"/>
          </a:xfrm>
        </p:grpSpPr>
        <p:sp>
          <p:nvSpPr>
            <p:cNvPr id="376" name="Google Shape;376;p35"/>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35"/>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8" name="Google Shape;378;p35"/>
          <p:cNvSpPr txBox="1"/>
          <p:nvPr/>
        </p:nvSpPr>
        <p:spPr>
          <a:xfrm>
            <a:off x="1358350" y="132525"/>
            <a:ext cx="13832100" cy="1010400"/>
          </a:xfrm>
          <a:prstGeom prst="rect">
            <a:avLst/>
          </a:prstGeom>
          <a:noFill/>
          <a:ln>
            <a:noFill/>
          </a:ln>
        </p:spPr>
        <p:txBody>
          <a:bodyPr anchorCtr="0" anchor="t" bIns="91425" lIns="91425" spcFirstLastPara="1" rIns="91425" wrap="square" tIns="91425">
            <a:noAutofit/>
          </a:bodyPr>
          <a:lstStyle/>
          <a:p>
            <a:pPr indent="-495300" lvl="0" marL="457200" rtl="0" algn="l">
              <a:spcBef>
                <a:spcPts val="0"/>
              </a:spcBef>
              <a:spcAft>
                <a:spcPts val="0"/>
              </a:spcAft>
              <a:buClr>
                <a:schemeClr val="lt1"/>
              </a:buClr>
              <a:buSzPts val="4200"/>
              <a:buFont typeface="Calibri"/>
              <a:buAutoNum type="arabicPeriod"/>
            </a:pPr>
            <a:r>
              <a:rPr b="1" lang="en-US" sz="4200">
                <a:solidFill>
                  <a:schemeClr val="lt1"/>
                </a:solidFill>
                <a:latin typeface="Calibri"/>
                <a:ea typeface="Calibri"/>
                <a:cs typeface="Calibri"/>
                <a:sym typeface="Calibri"/>
              </a:rPr>
              <a:t>Geography id creation - Alternate approach</a:t>
            </a:r>
            <a:endParaRPr b="1" sz="4200">
              <a:solidFill>
                <a:schemeClr val="lt1"/>
              </a:solidFill>
              <a:latin typeface="Calibri"/>
              <a:ea typeface="Calibri"/>
              <a:cs typeface="Calibri"/>
              <a:sym typeface="Calibri"/>
            </a:endParaRPr>
          </a:p>
        </p:txBody>
      </p:sp>
      <p:sp>
        <p:nvSpPr>
          <p:cNvPr id="379" name="Google Shape;379;p35"/>
          <p:cNvSpPr/>
          <p:nvPr/>
        </p:nvSpPr>
        <p:spPr>
          <a:xfrm>
            <a:off x="4424875" y="5902250"/>
            <a:ext cx="13410300" cy="1386600"/>
          </a:xfrm>
          <a:prstGeom prst="rect">
            <a:avLst/>
          </a:prstGeom>
          <a:noFill/>
          <a:ln cap="flat" cmpd="sng" w="114300">
            <a:solidFill>
              <a:srgbClr val="38B6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6"/>
          <p:cNvPicPr preferRelativeResize="0"/>
          <p:nvPr/>
        </p:nvPicPr>
        <p:blipFill>
          <a:blip r:embed="rId3">
            <a:alphaModFix/>
          </a:blip>
          <a:stretch>
            <a:fillRect/>
          </a:stretch>
        </p:blipFill>
        <p:spPr>
          <a:xfrm>
            <a:off x="8431850" y="1292676"/>
            <a:ext cx="9174173" cy="3704674"/>
          </a:xfrm>
          <a:prstGeom prst="rect">
            <a:avLst/>
          </a:prstGeom>
          <a:noFill/>
          <a:ln>
            <a:noFill/>
          </a:ln>
        </p:spPr>
      </p:pic>
      <p:pic>
        <p:nvPicPr>
          <p:cNvPr id="386" name="Google Shape;386;p36"/>
          <p:cNvPicPr preferRelativeResize="0"/>
          <p:nvPr/>
        </p:nvPicPr>
        <p:blipFill>
          <a:blip r:embed="rId4">
            <a:alphaModFix/>
          </a:blip>
          <a:stretch>
            <a:fillRect/>
          </a:stretch>
        </p:blipFill>
        <p:spPr>
          <a:xfrm>
            <a:off x="5292100" y="6133900"/>
            <a:ext cx="8757801" cy="3805224"/>
          </a:xfrm>
          <a:prstGeom prst="rect">
            <a:avLst/>
          </a:prstGeom>
          <a:noFill/>
          <a:ln>
            <a:noFill/>
          </a:ln>
        </p:spPr>
      </p:pic>
      <p:cxnSp>
        <p:nvCxnSpPr>
          <p:cNvPr id="387" name="Google Shape;387;p36"/>
          <p:cNvCxnSpPr>
            <a:endCxn id="385" idx="1"/>
          </p:cNvCxnSpPr>
          <p:nvPr/>
        </p:nvCxnSpPr>
        <p:spPr>
          <a:xfrm flipH="1" rot="10800000">
            <a:off x="5416850" y="3145013"/>
            <a:ext cx="3015000" cy="52200"/>
          </a:xfrm>
          <a:prstGeom prst="straightConnector1">
            <a:avLst/>
          </a:prstGeom>
          <a:noFill/>
          <a:ln cap="flat" cmpd="sng" w="38100">
            <a:solidFill>
              <a:schemeClr val="dk2"/>
            </a:solidFill>
            <a:prstDash val="solid"/>
            <a:round/>
            <a:headEnd len="med" w="med" type="none"/>
            <a:tailEnd len="med" w="med" type="triangle"/>
          </a:ln>
        </p:spPr>
      </p:cxnSp>
      <p:cxnSp>
        <p:nvCxnSpPr>
          <p:cNvPr id="388" name="Google Shape;388;p36"/>
          <p:cNvCxnSpPr/>
          <p:nvPr/>
        </p:nvCxnSpPr>
        <p:spPr>
          <a:xfrm flipH="1">
            <a:off x="11711800" y="4075050"/>
            <a:ext cx="2103600" cy="2501400"/>
          </a:xfrm>
          <a:prstGeom prst="straightConnector1">
            <a:avLst/>
          </a:prstGeom>
          <a:noFill/>
          <a:ln cap="flat" cmpd="sng" w="38100">
            <a:solidFill>
              <a:schemeClr val="dk2"/>
            </a:solidFill>
            <a:prstDash val="solid"/>
            <a:round/>
            <a:headEnd len="med" w="med" type="none"/>
            <a:tailEnd len="med" w="med" type="triangle"/>
          </a:ln>
        </p:spPr>
      </p:cxnSp>
      <p:grpSp>
        <p:nvGrpSpPr>
          <p:cNvPr id="389" name="Google Shape;389;p36"/>
          <p:cNvGrpSpPr/>
          <p:nvPr/>
        </p:nvGrpSpPr>
        <p:grpSpPr>
          <a:xfrm>
            <a:off x="-12" y="2"/>
            <a:ext cx="18288133" cy="1143008"/>
            <a:chOff x="0" y="-57150"/>
            <a:chExt cx="4274726" cy="2224617"/>
          </a:xfrm>
        </p:grpSpPr>
        <p:sp>
          <p:nvSpPr>
            <p:cNvPr id="390" name="Google Shape;390;p36"/>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36"/>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2" name="Google Shape;392;p36"/>
          <p:cNvSpPr txBox="1"/>
          <p:nvPr/>
        </p:nvSpPr>
        <p:spPr>
          <a:xfrm>
            <a:off x="695750" y="99400"/>
            <a:ext cx="17045700" cy="92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400">
                <a:solidFill>
                  <a:schemeClr val="lt1"/>
                </a:solidFill>
                <a:highlight>
                  <a:srgbClr val="38B6FF"/>
                </a:highlight>
                <a:latin typeface="Calibri"/>
                <a:ea typeface="Calibri"/>
                <a:cs typeface="Calibri"/>
                <a:sym typeface="Calibri"/>
              </a:rPr>
              <a:t>Merge query - to insert geo-id in sales table</a:t>
            </a:r>
            <a:endParaRPr b="1" sz="3200">
              <a:solidFill>
                <a:schemeClr val="dk1"/>
              </a:solidFill>
              <a:latin typeface="Calibri"/>
              <a:ea typeface="Calibri"/>
              <a:cs typeface="Calibri"/>
              <a:sym typeface="Calibri"/>
            </a:endParaRPr>
          </a:p>
        </p:txBody>
      </p:sp>
      <p:pic>
        <p:nvPicPr>
          <p:cNvPr id="393" name="Google Shape;393;p36"/>
          <p:cNvPicPr preferRelativeResize="0"/>
          <p:nvPr/>
        </p:nvPicPr>
        <p:blipFill>
          <a:blip r:embed="rId5">
            <a:alphaModFix/>
          </a:blip>
          <a:stretch>
            <a:fillRect/>
          </a:stretch>
        </p:blipFill>
        <p:spPr>
          <a:xfrm>
            <a:off x="434000" y="1590992"/>
            <a:ext cx="4987299" cy="4429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37"/>
          <p:cNvGrpSpPr/>
          <p:nvPr/>
        </p:nvGrpSpPr>
        <p:grpSpPr>
          <a:xfrm>
            <a:off x="-50837" y="611102"/>
            <a:ext cx="18288133" cy="1143008"/>
            <a:chOff x="0" y="-57150"/>
            <a:chExt cx="4274726" cy="2224617"/>
          </a:xfrm>
        </p:grpSpPr>
        <p:sp>
          <p:nvSpPr>
            <p:cNvPr id="400" name="Google Shape;400;p37"/>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37"/>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2" name="Google Shape;402;p37"/>
          <p:cNvSpPr txBox="1"/>
          <p:nvPr>
            <p:ph type="title"/>
          </p:nvPr>
        </p:nvSpPr>
        <p:spPr>
          <a:xfrm>
            <a:off x="898575" y="611088"/>
            <a:ext cx="8229600" cy="1143000"/>
          </a:xfrm>
          <a:prstGeom prst="rect">
            <a:avLst/>
          </a:prstGeom>
        </p:spPr>
        <p:txBody>
          <a:bodyPr anchorCtr="0" anchor="ctr" bIns="45700" lIns="91425" spcFirstLastPara="1" rIns="91425" wrap="square" tIns="45700">
            <a:normAutofit/>
          </a:bodyPr>
          <a:lstStyle/>
          <a:p>
            <a:pPr indent="0" lvl="0" marL="457200" rtl="0" algn="l">
              <a:spcBef>
                <a:spcPts val="0"/>
              </a:spcBef>
              <a:spcAft>
                <a:spcPts val="0"/>
              </a:spcAft>
              <a:buNone/>
            </a:pPr>
            <a:r>
              <a:rPr b="1" lang="en-US" sz="3977">
                <a:solidFill>
                  <a:schemeClr val="lt1"/>
                </a:solidFill>
              </a:rPr>
              <a:t>2. Date Table</a:t>
            </a:r>
            <a:endParaRPr b="1">
              <a:solidFill>
                <a:schemeClr val="lt1"/>
              </a:solidFill>
            </a:endParaRPr>
          </a:p>
        </p:txBody>
      </p:sp>
      <p:sp>
        <p:nvSpPr>
          <p:cNvPr id="403" name="Google Shape;403;p37"/>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Geography ID creation</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Date Table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columns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measures</a:t>
            </a:r>
            <a:endParaRPr sz="3200">
              <a:solidFill>
                <a:schemeClr val="lt1"/>
              </a:solidFill>
              <a:latin typeface="Calibri"/>
              <a:ea typeface="Calibri"/>
              <a:cs typeface="Calibri"/>
              <a:sym typeface="Calibri"/>
            </a:endParaRPr>
          </a:p>
        </p:txBody>
      </p:sp>
      <p:sp>
        <p:nvSpPr>
          <p:cNvPr id="404" name="Google Shape;404;p37"/>
          <p:cNvSpPr/>
          <p:nvPr/>
        </p:nvSpPr>
        <p:spPr>
          <a:xfrm>
            <a:off x="2417556"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37"/>
          <p:cNvSpPr/>
          <p:nvPr/>
        </p:nvSpPr>
        <p:spPr>
          <a:xfrm rot="5400000">
            <a:off x="14470957" y="-1800510"/>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37"/>
          <p:cNvSpPr txBox="1"/>
          <p:nvPr/>
        </p:nvSpPr>
        <p:spPr>
          <a:xfrm>
            <a:off x="744213" y="2186275"/>
            <a:ext cx="17852400" cy="18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1"/>
                </a:solidFill>
                <a:latin typeface="Calibri"/>
                <a:ea typeface="Calibri"/>
                <a:cs typeface="Calibri"/>
                <a:sym typeface="Calibri"/>
              </a:rPr>
              <a:t>Note: We decided to include local holidays for the </a:t>
            </a:r>
            <a:r>
              <a:rPr i="1" lang="en-US" sz="3000">
                <a:solidFill>
                  <a:schemeClr val="dk1"/>
                </a:solidFill>
                <a:latin typeface="Calibri"/>
                <a:ea typeface="Calibri"/>
                <a:cs typeface="Calibri"/>
                <a:sym typeface="Calibri"/>
              </a:rPr>
              <a:t>countries</a:t>
            </a:r>
            <a:r>
              <a:rPr i="1" lang="en-US" sz="3000">
                <a:solidFill>
                  <a:schemeClr val="dk1"/>
                </a:solidFill>
                <a:latin typeface="Calibri"/>
                <a:ea typeface="Calibri"/>
                <a:cs typeface="Calibri"/>
                <a:sym typeface="Calibri"/>
              </a:rPr>
              <a:t> to analyse if sales affected </a:t>
            </a:r>
            <a:r>
              <a:rPr i="1" lang="en-US" sz="3000">
                <a:solidFill>
                  <a:schemeClr val="dk1"/>
                </a:solidFill>
                <a:latin typeface="Calibri"/>
                <a:ea typeface="Calibri"/>
                <a:cs typeface="Calibri"/>
                <a:sym typeface="Calibri"/>
              </a:rPr>
              <a:t>around</a:t>
            </a:r>
            <a:r>
              <a:rPr i="1" lang="en-US" sz="3000">
                <a:solidFill>
                  <a:schemeClr val="dk1"/>
                </a:solidFill>
                <a:latin typeface="Calibri"/>
                <a:ea typeface="Calibri"/>
                <a:cs typeface="Calibri"/>
                <a:sym typeface="Calibri"/>
              </a:rPr>
              <a:t> local </a:t>
            </a:r>
            <a:r>
              <a:rPr i="1" lang="en-US" sz="3000">
                <a:solidFill>
                  <a:schemeClr val="dk1"/>
                </a:solidFill>
                <a:latin typeface="Calibri"/>
                <a:ea typeface="Calibri"/>
                <a:cs typeface="Calibri"/>
                <a:sym typeface="Calibri"/>
              </a:rPr>
              <a:t>holiday</a:t>
            </a:r>
            <a:r>
              <a:rPr i="1" lang="en-US" sz="3000">
                <a:solidFill>
                  <a:schemeClr val="dk1"/>
                </a:solidFill>
                <a:latin typeface="Calibri"/>
                <a:ea typeface="Calibri"/>
                <a:cs typeface="Calibri"/>
                <a:sym typeface="Calibri"/>
              </a:rPr>
              <a:t> .</a:t>
            </a:r>
            <a:endParaRPr i="1" sz="3000">
              <a:solidFill>
                <a:schemeClr val="dk1"/>
              </a:solidFill>
              <a:latin typeface="Calibri"/>
              <a:ea typeface="Calibri"/>
              <a:cs typeface="Calibri"/>
              <a:sym typeface="Calibri"/>
            </a:endParaRPr>
          </a:p>
        </p:txBody>
      </p:sp>
      <p:pic>
        <p:nvPicPr>
          <p:cNvPr id="407" name="Google Shape;407;p37"/>
          <p:cNvPicPr preferRelativeResize="0"/>
          <p:nvPr/>
        </p:nvPicPr>
        <p:blipFill rotWithShape="1">
          <a:blip r:embed="rId5">
            <a:alphaModFix/>
          </a:blip>
          <a:srcRect b="6992" l="7723" r="4108" t="23573"/>
          <a:stretch/>
        </p:blipFill>
        <p:spPr>
          <a:xfrm>
            <a:off x="744225" y="3010275"/>
            <a:ext cx="15252576" cy="6757301"/>
          </a:xfrm>
          <a:prstGeom prst="rect">
            <a:avLst/>
          </a:prstGeom>
          <a:noFill/>
          <a:ln>
            <a:noFill/>
          </a:ln>
        </p:spPr>
      </p:pic>
      <p:sp>
        <p:nvSpPr>
          <p:cNvPr id="408" name="Google Shape;408;p37"/>
          <p:cNvSpPr txBox="1"/>
          <p:nvPr/>
        </p:nvSpPr>
        <p:spPr>
          <a:xfrm>
            <a:off x="11160500" y="4623812"/>
            <a:ext cx="4836300" cy="16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DAX </a:t>
            </a:r>
            <a:r>
              <a:rPr lang="en-US" sz="3200">
                <a:solidFill>
                  <a:schemeClr val="dk1"/>
                </a:solidFill>
                <a:latin typeface="Calibri"/>
                <a:ea typeface="Calibri"/>
                <a:cs typeface="Calibri"/>
                <a:sym typeface="Calibri"/>
              </a:rPr>
              <a:t>Formula </a:t>
            </a:r>
            <a:endParaRPr sz="3200">
              <a:solidFill>
                <a:schemeClr val="dk1"/>
              </a:solidFill>
              <a:latin typeface="Calibri"/>
              <a:ea typeface="Calibri"/>
              <a:cs typeface="Calibri"/>
              <a:sym typeface="Calibri"/>
            </a:endParaRPr>
          </a:p>
        </p:txBody>
      </p:sp>
      <p:cxnSp>
        <p:nvCxnSpPr>
          <p:cNvPr id="409" name="Google Shape;409;p37"/>
          <p:cNvCxnSpPr>
            <a:stCxn id="408" idx="1"/>
          </p:cNvCxnSpPr>
          <p:nvPr/>
        </p:nvCxnSpPr>
        <p:spPr>
          <a:xfrm flipH="1">
            <a:off x="7208600" y="5426912"/>
            <a:ext cx="3951900" cy="1996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38"/>
          <p:cNvGrpSpPr/>
          <p:nvPr/>
        </p:nvGrpSpPr>
        <p:grpSpPr>
          <a:xfrm>
            <a:off x="-50837" y="611102"/>
            <a:ext cx="18288133" cy="1143008"/>
            <a:chOff x="0" y="-57150"/>
            <a:chExt cx="4274726" cy="2224617"/>
          </a:xfrm>
        </p:grpSpPr>
        <p:sp>
          <p:nvSpPr>
            <p:cNvPr id="416" name="Google Shape;416;p38"/>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38"/>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8" name="Google Shape;418;p38"/>
          <p:cNvSpPr txBox="1"/>
          <p:nvPr>
            <p:ph type="title"/>
          </p:nvPr>
        </p:nvSpPr>
        <p:spPr>
          <a:xfrm>
            <a:off x="898575" y="611088"/>
            <a:ext cx="8229600" cy="1143000"/>
          </a:xfrm>
          <a:prstGeom prst="rect">
            <a:avLst/>
          </a:prstGeom>
        </p:spPr>
        <p:txBody>
          <a:bodyPr anchorCtr="0" anchor="ctr" bIns="45700" lIns="91425" spcFirstLastPara="1" rIns="91425" wrap="square" tIns="45700">
            <a:normAutofit/>
          </a:bodyPr>
          <a:lstStyle/>
          <a:p>
            <a:pPr indent="0" lvl="0" marL="457200" rtl="0" algn="l">
              <a:spcBef>
                <a:spcPts val="0"/>
              </a:spcBef>
              <a:spcAft>
                <a:spcPts val="0"/>
              </a:spcAft>
              <a:buNone/>
            </a:pPr>
            <a:r>
              <a:rPr b="1" lang="en-US" sz="3977">
                <a:solidFill>
                  <a:schemeClr val="lt1"/>
                </a:solidFill>
              </a:rPr>
              <a:t>2. Date Table</a:t>
            </a:r>
            <a:endParaRPr b="1">
              <a:solidFill>
                <a:schemeClr val="lt1"/>
              </a:solidFill>
            </a:endParaRPr>
          </a:p>
        </p:txBody>
      </p:sp>
      <p:sp>
        <p:nvSpPr>
          <p:cNvPr id="419" name="Google Shape;419;p38"/>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Geography ID creation</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Date Table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columns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measures</a:t>
            </a:r>
            <a:endParaRPr sz="3200">
              <a:solidFill>
                <a:schemeClr val="lt1"/>
              </a:solidFill>
              <a:latin typeface="Calibri"/>
              <a:ea typeface="Calibri"/>
              <a:cs typeface="Calibri"/>
              <a:sym typeface="Calibri"/>
            </a:endParaRPr>
          </a:p>
        </p:txBody>
      </p:sp>
      <p:sp>
        <p:nvSpPr>
          <p:cNvPr id="420" name="Google Shape;420;p38"/>
          <p:cNvSpPr/>
          <p:nvPr/>
        </p:nvSpPr>
        <p:spPr>
          <a:xfrm rot="5400000">
            <a:off x="14470957" y="-1800510"/>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38"/>
          <p:cNvSpPr txBox="1"/>
          <p:nvPr/>
        </p:nvSpPr>
        <p:spPr>
          <a:xfrm>
            <a:off x="744213" y="2186275"/>
            <a:ext cx="17852400" cy="18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1"/>
                </a:solidFill>
                <a:latin typeface="Calibri"/>
                <a:ea typeface="Calibri"/>
                <a:cs typeface="Calibri"/>
                <a:sym typeface="Calibri"/>
              </a:rPr>
              <a:t>Note: We decided to include local holidays for </a:t>
            </a:r>
            <a:r>
              <a:rPr b="1" i="1" lang="en-US" sz="3000">
                <a:solidFill>
                  <a:srgbClr val="0000FF"/>
                </a:solidFill>
                <a:latin typeface="Calibri"/>
                <a:ea typeface="Calibri"/>
                <a:cs typeface="Calibri"/>
                <a:sym typeface="Calibri"/>
              </a:rPr>
              <a:t>each </a:t>
            </a:r>
            <a:r>
              <a:rPr i="1" lang="en-US" sz="3000">
                <a:solidFill>
                  <a:schemeClr val="dk1"/>
                </a:solidFill>
                <a:latin typeface="Calibri"/>
                <a:ea typeface="Calibri"/>
                <a:cs typeface="Calibri"/>
                <a:sym typeface="Calibri"/>
              </a:rPr>
              <a:t>countries to analyse if sales affected around local holiday .</a:t>
            </a:r>
            <a:endParaRPr i="1" sz="3000">
              <a:solidFill>
                <a:schemeClr val="dk1"/>
              </a:solidFill>
              <a:latin typeface="Calibri"/>
              <a:ea typeface="Calibri"/>
              <a:cs typeface="Calibri"/>
              <a:sym typeface="Calibri"/>
            </a:endParaRPr>
          </a:p>
        </p:txBody>
      </p:sp>
      <p:sp>
        <p:nvSpPr>
          <p:cNvPr id="422" name="Google Shape;422;p38"/>
          <p:cNvSpPr txBox="1"/>
          <p:nvPr/>
        </p:nvSpPr>
        <p:spPr>
          <a:xfrm>
            <a:off x="14100750" y="9164274"/>
            <a:ext cx="4836300" cy="16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DAX Formula </a:t>
            </a:r>
            <a:endParaRPr sz="3200">
              <a:solidFill>
                <a:schemeClr val="dk1"/>
              </a:solidFill>
              <a:latin typeface="Calibri"/>
              <a:ea typeface="Calibri"/>
              <a:cs typeface="Calibri"/>
              <a:sym typeface="Calibri"/>
            </a:endParaRPr>
          </a:p>
        </p:txBody>
      </p:sp>
      <p:cxnSp>
        <p:nvCxnSpPr>
          <p:cNvPr id="423" name="Google Shape;423;p38"/>
          <p:cNvCxnSpPr/>
          <p:nvPr/>
        </p:nvCxnSpPr>
        <p:spPr>
          <a:xfrm rot="10800000">
            <a:off x="13434400" y="7915400"/>
            <a:ext cx="1799400" cy="1379400"/>
          </a:xfrm>
          <a:prstGeom prst="straightConnector1">
            <a:avLst/>
          </a:prstGeom>
          <a:noFill/>
          <a:ln cap="flat" cmpd="sng" w="9525">
            <a:solidFill>
              <a:schemeClr val="dk2"/>
            </a:solidFill>
            <a:prstDash val="solid"/>
            <a:round/>
            <a:headEnd len="med" w="med" type="none"/>
            <a:tailEnd len="med" w="med" type="triangle"/>
          </a:ln>
        </p:spPr>
      </p:cxnSp>
      <p:pic>
        <p:nvPicPr>
          <p:cNvPr id="424" name="Google Shape;424;p38"/>
          <p:cNvPicPr preferRelativeResize="0"/>
          <p:nvPr/>
        </p:nvPicPr>
        <p:blipFill rotWithShape="1">
          <a:blip r:embed="rId4">
            <a:alphaModFix/>
          </a:blip>
          <a:srcRect b="9479" l="5988" r="14482" t="12174"/>
          <a:stretch/>
        </p:blipFill>
        <p:spPr>
          <a:xfrm>
            <a:off x="384775" y="3012475"/>
            <a:ext cx="12833275" cy="71112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39"/>
          <p:cNvGrpSpPr/>
          <p:nvPr/>
        </p:nvGrpSpPr>
        <p:grpSpPr>
          <a:xfrm>
            <a:off x="-50837" y="611102"/>
            <a:ext cx="18288133" cy="1143008"/>
            <a:chOff x="0" y="-57150"/>
            <a:chExt cx="4274726" cy="2224617"/>
          </a:xfrm>
        </p:grpSpPr>
        <p:sp>
          <p:nvSpPr>
            <p:cNvPr id="431" name="Google Shape;431;p39"/>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39"/>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3" name="Google Shape;433;p39"/>
          <p:cNvSpPr txBox="1"/>
          <p:nvPr>
            <p:ph type="title"/>
          </p:nvPr>
        </p:nvSpPr>
        <p:spPr>
          <a:xfrm>
            <a:off x="898575" y="611088"/>
            <a:ext cx="8229600" cy="1143000"/>
          </a:xfrm>
          <a:prstGeom prst="rect">
            <a:avLst/>
          </a:prstGeom>
        </p:spPr>
        <p:txBody>
          <a:bodyPr anchorCtr="0" anchor="ctr" bIns="45700" lIns="91425" spcFirstLastPara="1" rIns="91425" wrap="square" tIns="45700">
            <a:normAutofit/>
          </a:bodyPr>
          <a:lstStyle/>
          <a:p>
            <a:pPr indent="0" lvl="0" marL="457200" rtl="0" algn="l">
              <a:spcBef>
                <a:spcPts val="0"/>
              </a:spcBef>
              <a:spcAft>
                <a:spcPts val="0"/>
              </a:spcAft>
              <a:buNone/>
            </a:pPr>
            <a:r>
              <a:rPr b="1" lang="en-US" sz="3977">
                <a:solidFill>
                  <a:schemeClr val="lt1"/>
                </a:solidFill>
              </a:rPr>
              <a:t>2. Date Table</a:t>
            </a:r>
            <a:endParaRPr b="1">
              <a:solidFill>
                <a:schemeClr val="lt1"/>
              </a:solidFill>
            </a:endParaRPr>
          </a:p>
        </p:txBody>
      </p:sp>
      <p:sp>
        <p:nvSpPr>
          <p:cNvPr id="434" name="Google Shape;434;p39"/>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Geography ID creation</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Date Table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columns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measures</a:t>
            </a:r>
            <a:endParaRPr sz="3200">
              <a:solidFill>
                <a:schemeClr val="lt1"/>
              </a:solidFill>
              <a:latin typeface="Calibri"/>
              <a:ea typeface="Calibri"/>
              <a:cs typeface="Calibri"/>
              <a:sym typeface="Calibri"/>
            </a:endParaRPr>
          </a:p>
        </p:txBody>
      </p:sp>
      <p:sp>
        <p:nvSpPr>
          <p:cNvPr id="435" name="Google Shape;435;p39"/>
          <p:cNvSpPr/>
          <p:nvPr/>
        </p:nvSpPr>
        <p:spPr>
          <a:xfrm rot="5400000">
            <a:off x="14470957" y="-1800510"/>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39"/>
          <p:cNvSpPr txBox="1"/>
          <p:nvPr/>
        </p:nvSpPr>
        <p:spPr>
          <a:xfrm>
            <a:off x="744213" y="2186275"/>
            <a:ext cx="17852400" cy="18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1"/>
                </a:solidFill>
                <a:latin typeface="Calibri"/>
                <a:ea typeface="Calibri"/>
                <a:cs typeface="Calibri"/>
                <a:sym typeface="Calibri"/>
              </a:rPr>
              <a:t>Note : </a:t>
            </a:r>
            <a:r>
              <a:rPr i="1" lang="en-US" sz="3000">
                <a:solidFill>
                  <a:schemeClr val="dk1"/>
                </a:solidFill>
                <a:latin typeface="Calibri"/>
                <a:ea typeface="Calibri"/>
                <a:cs typeface="Calibri"/>
                <a:sym typeface="Calibri"/>
              </a:rPr>
              <a:t>sales period</a:t>
            </a:r>
            <a:r>
              <a:rPr i="1" lang="en-US" sz="3000">
                <a:solidFill>
                  <a:schemeClr val="dk1"/>
                </a:solidFill>
                <a:latin typeface="Calibri"/>
                <a:ea typeface="Calibri"/>
                <a:cs typeface="Calibri"/>
                <a:sym typeface="Calibri"/>
              </a:rPr>
              <a:t>  as per holidays . </a:t>
            </a:r>
            <a:endParaRPr i="1" sz="3000">
              <a:solidFill>
                <a:schemeClr val="dk1"/>
              </a:solidFill>
              <a:latin typeface="Calibri"/>
              <a:ea typeface="Calibri"/>
              <a:cs typeface="Calibri"/>
              <a:sym typeface="Calibri"/>
            </a:endParaRPr>
          </a:p>
        </p:txBody>
      </p:sp>
      <p:sp>
        <p:nvSpPr>
          <p:cNvPr id="437" name="Google Shape;437;p39"/>
          <p:cNvSpPr txBox="1"/>
          <p:nvPr/>
        </p:nvSpPr>
        <p:spPr>
          <a:xfrm>
            <a:off x="14100750" y="9164274"/>
            <a:ext cx="4836300" cy="16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DAX Formula </a:t>
            </a:r>
            <a:endParaRPr sz="3200">
              <a:solidFill>
                <a:schemeClr val="dk1"/>
              </a:solidFill>
              <a:latin typeface="Calibri"/>
              <a:ea typeface="Calibri"/>
              <a:cs typeface="Calibri"/>
              <a:sym typeface="Calibri"/>
            </a:endParaRPr>
          </a:p>
        </p:txBody>
      </p:sp>
      <p:cxnSp>
        <p:nvCxnSpPr>
          <p:cNvPr id="438" name="Google Shape;438;p39"/>
          <p:cNvCxnSpPr/>
          <p:nvPr/>
        </p:nvCxnSpPr>
        <p:spPr>
          <a:xfrm rot="10800000">
            <a:off x="13434400" y="7915400"/>
            <a:ext cx="1799400" cy="1379400"/>
          </a:xfrm>
          <a:prstGeom prst="straightConnector1">
            <a:avLst/>
          </a:prstGeom>
          <a:noFill/>
          <a:ln cap="flat" cmpd="sng" w="38100">
            <a:solidFill>
              <a:schemeClr val="dk2"/>
            </a:solidFill>
            <a:prstDash val="solid"/>
            <a:round/>
            <a:headEnd len="med" w="med" type="none"/>
            <a:tailEnd len="med" w="med" type="triangle"/>
          </a:ln>
        </p:spPr>
      </p:cxnSp>
      <p:pic>
        <p:nvPicPr>
          <p:cNvPr id="439" name="Google Shape;439;p39"/>
          <p:cNvPicPr preferRelativeResize="0"/>
          <p:nvPr/>
        </p:nvPicPr>
        <p:blipFill rotWithShape="1">
          <a:blip r:embed="rId4">
            <a:alphaModFix/>
          </a:blip>
          <a:srcRect b="11276" l="7754" r="15239" t="15307"/>
          <a:stretch/>
        </p:blipFill>
        <p:spPr>
          <a:xfrm>
            <a:off x="1043850" y="3044225"/>
            <a:ext cx="12390548" cy="6645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p40"/>
          <p:cNvGrpSpPr/>
          <p:nvPr/>
        </p:nvGrpSpPr>
        <p:grpSpPr>
          <a:xfrm>
            <a:off x="-62" y="882677"/>
            <a:ext cx="18288133" cy="1143008"/>
            <a:chOff x="0" y="-57150"/>
            <a:chExt cx="4274726" cy="2224617"/>
          </a:xfrm>
        </p:grpSpPr>
        <p:sp>
          <p:nvSpPr>
            <p:cNvPr id="446" name="Google Shape;446;p40"/>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40"/>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8" name="Google Shape;448;p40"/>
          <p:cNvSpPr txBox="1"/>
          <p:nvPr>
            <p:ph type="title"/>
          </p:nvPr>
        </p:nvSpPr>
        <p:spPr>
          <a:xfrm>
            <a:off x="949350" y="882663"/>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977">
                <a:solidFill>
                  <a:schemeClr val="lt1"/>
                </a:solidFill>
              </a:rPr>
              <a:t>3. Calculated columns</a:t>
            </a:r>
            <a:endParaRPr b="1">
              <a:solidFill>
                <a:schemeClr val="lt1"/>
              </a:solidFill>
            </a:endParaRPr>
          </a:p>
        </p:txBody>
      </p:sp>
      <p:sp>
        <p:nvSpPr>
          <p:cNvPr id="449" name="Google Shape;449;p40"/>
          <p:cNvSpPr txBox="1"/>
          <p:nvPr/>
        </p:nvSpPr>
        <p:spPr>
          <a:xfrm>
            <a:off x="367638" y="37253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Geography ID creation</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Date Table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columns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measures</a:t>
            </a:r>
            <a:endParaRPr sz="3200">
              <a:solidFill>
                <a:schemeClr val="lt1"/>
              </a:solidFill>
              <a:latin typeface="Calibri"/>
              <a:ea typeface="Calibri"/>
              <a:cs typeface="Calibri"/>
              <a:sym typeface="Calibri"/>
            </a:endParaRPr>
          </a:p>
        </p:txBody>
      </p:sp>
      <p:sp>
        <p:nvSpPr>
          <p:cNvPr id="450" name="Google Shape;450;p40"/>
          <p:cNvSpPr/>
          <p:nvPr/>
        </p:nvSpPr>
        <p:spPr>
          <a:xfrm rot="5400000">
            <a:off x="14470970" y="-2343735"/>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1" name="Google Shape;451;p40"/>
          <p:cNvGrpSpPr/>
          <p:nvPr/>
        </p:nvGrpSpPr>
        <p:grpSpPr>
          <a:xfrm>
            <a:off x="367634" y="2831325"/>
            <a:ext cx="3292028" cy="871372"/>
            <a:chOff x="2" y="-57152"/>
            <a:chExt cx="2052002" cy="2224590"/>
          </a:xfrm>
        </p:grpSpPr>
        <p:sp>
          <p:nvSpPr>
            <p:cNvPr id="452" name="Google Shape;452;p40"/>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40"/>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rPr lang="en-US" sz="3200">
                  <a:solidFill>
                    <a:schemeClr val="lt1"/>
                  </a:solidFill>
                  <a:latin typeface="Calibri"/>
                  <a:ea typeface="Calibri"/>
                  <a:cs typeface="Calibri"/>
                  <a:sym typeface="Calibri"/>
                </a:rPr>
                <a:t>Revenue</a:t>
              </a:r>
              <a:endParaRPr sz="3200">
                <a:solidFill>
                  <a:schemeClr val="lt1"/>
                </a:solidFill>
                <a:latin typeface="Calibri"/>
                <a:ea typeface="Calibri"/>
                <a:cs typeface="Calibri"/>
                <a:sym typeface="Calibri"/>
              </a:endParaRPr>
            </a:p>
          </p:txBody>
        </p:sp>
      </p:grpSp>
      <p:grpSp>
        <p:nvGrpSpPr>
          <p:cNvPr id="454" name="Google Shape;454;p40"/>
          <p:cNvGrpSpPr/>
          <p:nvPr/>
        </p:nvGrpSpPr>
        <p:grpSpPr>
          <a:xfrm>
            <a:off x="367634" y="3965125"/>
            <a:ext cx="3292028" cy="871372"/>
            <a:chOff x="2" y="-57152"/>
            <a:chExt cx="2052002" cy="2224590"/>
          </a:xfrm>
        </p:grpSpPr>
        <p:sp>
          <p:nvSpPr>
            <p:cNvPr id="455" name="Google Shape;455;p40"/>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40"/>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rPr lang="en-US" sz="3000">
                  <a:solidFill>
                    <a:schemeClr val="lt1"/>
                  </a:solidFill>
                  <a:latin typeface="Calibri"/>
                  <a:ea typeface="Calibri"/>
                  <a:cs typeface="Calibri"/>
                  <a:sym typeface="Calibri"/>
                </a:rPr>
                <a:t>Discount Amount</a:t>
              </a:r>
              <a:endParaRPr sz="2800">
                <a:solidFill>
                  <a:schemeClr val="lt1"/>
                </a:solidFill>
                <a:latin typeface="Calibri"/>
                <a:ea typeface="Calibri"/>
                <a:cs typeface="Calibri"/>
                <a:sym typeface="Calibri"/>
              </a:endParaRPr>
            </a:p>
          </p:txBody>
        </p:sp>
      </p:grpSp>
      <p:grpSp>
        <p:nvGrpSpPr>
          <p:cNvPr id="457" name="Google Shape;457;p40"/>
          <p:cNvGrpSpPr/>
          <p:nvPr/>
        </p:nvGrpSpPr>
        <p:grpSpPr>
          <a:xfrm>
            <a:off x="367634" y="5098925"/>
            <a:ext cx="3292028" cy="871372"/>
            <a:chOff x="2" y="-57152"/>
            <a:chExt cx="2052002" cy="2224590"/>
          </a:xfrm>
        </p:grpSpPr>
        <p:sp>
          <p:nvSpPr>
            <p:cNvPr id="458" name="Google Shape;458;p40"/>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40"/>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rPr lang="en-US" sz="3200">
                  <a:solidFill>
                    <a:schemeClr val="lt1"/>
                  </a:solidFill>
                  <a:latin typeface="Calibri"/>
                  <a:ea typeface="Calibri"/>
                  <a:cs typeface="Calibri"/>
                  <a:sym typeface="Calibri"/>
                </a:rPr>
                <a:t>Net Revenue</a:t>
              </a:r>
              <a:endParaRPr sz="3200">
                <a:solidFill>
                  <a:schemeClr val="lt1"/>
                </a:solidFill>
                <a:latin typeface="Calibri"/>
                <a:ea typeface="Calibri"/>
                <a:cs typeface="Calibri"/>
                <a:sym typeface="Calibri"/>
              </a:endParaRPr>
            </a:p>
          </p:txBody>
        </p:sp>
      </p:grpSp>
      <p:grpSp>
        <p:nvGrpSpPr>
          <p:cNvPr id="460" name="Google Shape;460;p40"/>
          <p:cNvGrpSpPr/>
          <p:nvPr/>
        </p:nvGrpSpPr>
        <p:grpSpPr>
          <a:xfrm>
            <a:off x="367634" y="6405200"/>
            <a:ext cx="3292028" cy="871372"/>
            <a:chOff x="2" y="-57152"/>
            <a:chExt cx="2052002" cy="2224590"/>
          </a:xfrm>
        </p:grpSpPr>
        <p:sp>
          <p:nvSpPr>
            <p:cNvPr id="461" name="Google Shape;461;p40"/>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40"/>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rPr lang="en-US" sz="3200">
                  <a:solidFill>
                    <a:schemeClr val="lt1"/>
                  </a:solidFill>
                  <a:latin typeface="Calibri"/>
                  <a:ea typeface="Calibri"/>
                  <a:cs typeface="Calibri"/>
                  <a:sym typeface="Calibri"/>
                </a:rPr>
                <a:t>Cost</a:t>
              </a:r>
              <a:endParaRPr sz="3200">
                <a:solidFill>
                  <a:schemeClr val="lt1"/>
                </a:solidFill>
                <a:latin typeface="Calibri"/>
                <a:ea typeface="Calibri"/>
                <a:cs typeface="Calibri"/>
                <a:sym typeface="Calibri"/>
              </a:endParaRPr>
            </a:p>
          </p:txBody>
        </p:sp>
      </p:grpSp>
      <p:grpSp>
        <p:nvGrpSpPr>
          <p:cNvPr id="463" name="Google Shape;463;p40"/>
          <p:cNvGrpSpPr/>
          <p:nvPr/>
        </p:nvGrpSpPr>
        <p:grpSpPr>
          <a:xfrm>
            <a:off x="367634" y="7539000"/>
            <a:ext cx="3292028" cy="871372"/>
            <a:chOff x="2" y="-57152"/>
            <a:chExt cx="2052002" cy="2224590"/>
          </a:xfrm>
        </p:grpSpPr>
        <p:sp>
          <p:nvSpPr>
            <p:cNvPr id="464" name="Google Shape;464;p40"/>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40"/>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l">
                <a:lnSpc>
                  <a:spcPct val="147722"/>
                </a:lnSpc>
                <a:spcBef>
                  <a:spcPts val="0"/>
                </a:spcBef>
                <a:spcAft>
                  <a:spcPts val="0"/>
                </a:spcAft>
                <a:buNone/>
              </a:pPr>
              <a:r>
                <a:rPr lang="en-US" sz="3200">
                  <a:solidFill>
                    <a:schemeClr val="lt1"/>
                  </a:solidFill>
                  <a:latin typeface="Calibri"/>
                  <a:ea typeface="Calibri"/>
                  <a:cs typeface="Calibri"/>
                  <a:sym typeface="Calibri"/>
                </a:rPr>
                <a:t>Net Profit</a:t>
              </a:r>
              <a:endParaRPr sz="3200">
                <a:solidFill>
                  <a:schemeClr val="lt1"/>
                </a:solidFill>
                <a:latin typeface="Calibri"/>
                <a:ea typeface="Calibri"/>
                <a:cs typeface="Calibri"/>
                <a:sym typeface="Calibri"/>
              </a:endParaRPr>
            </a:p>
          </p:txBody>
        </p:sp>
      </p:grpSp>
      <p:grpSp>
        <p:nvGrpSpPr>
          <p:cNvPr id="466" name="Google Shape;466;p40"/>
          <p:cNvGrpSpPr/>
          <p:nvPr/>
        </p:nvGrpSpPr>
        <p:grpSpPr>
          <a:xfrm>
            <a:off x="367634" y="8759037"/>
            <a:ext cx="3292028" cy="871372"/>
            <a:chOff x="2" y="-57152"/>
            <a:chExt cx="2052002" cy="2224590"/>
          </a:xfrm>
        </p:grpSpPr>
        <p:sp>
          <p:nvSpPr>
            <p:cNvPr id="467" name="Google Shape;467;p40"/>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40"/>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rPr lang="en-US" sz="3000">
                  <a:solidFill>
                    <a:schemeClr val="lt1"/>
                  </a:solidFill>
                  <a:latin typeface="Calibri"/>
                  <a:ea typeface="Calibri"/>
                  <a:cs typeface="Calibri"/>
                  <a:sym typeface="Calibri"/>
                </a:rPr>
                <a:t>Gross Profit Margin</a:t>
              </a:r>
              <a:endParaRPr sz="2800">
                <a:solidFill>
                  <a:schemeClr val="lt1"/>
                </a:solidFill>
                <a:latin typeface="Calibri"/>
                <a:ea typeface="Calibri"/>
                <a:cs typeface="Calibri"/>
                <a:sym typeface="Calibri"/>
              </a:endParaRPr>
            </a:p>
          </p:txBody>
        </p:sp>
      </p:grpSp>
      <p:pic>
        <p:nvPicPr>
          <p:cNvPr id="469" name="Google Shape;469;p40"/>
          <p:cNvPicPr preferRelativeResize="0"/>
          <p:nvPr/>
        </p:nvPicPr>
        <p:blipFill rotWithShape="1">
          <a:blip r:embed="rId4">
            <a:alphaModFix/>
          </a:blip>
          <a:srcRect b="69053" l="9292" r="57354" t="26642"/>
          <a:stretch/>
        </p:blipFill>
        <p:spPr>
          <a:xfrm>
            <a:off x="4781600" y="6399426"/>
            <a:ext cx="9291125" cy="674401"/>
          </a:xfrm>
          <a:prstGeom prst="rect">
            <a:avLst/>
          </a:prstGeom>
          <a:noFill/>
          <a:ln>
            <a:noFill/>
          </a:ln>
        </p:spPr>
      </p:pic>
      <p:cxnSp>
        <p:nvCxnSpPr>
          <p:cNvPr id="470" name="Google Shape;470;p40"/>
          <p:cNvCxnSpPr/>
          <p:nvPr/>
        </p:nvCxnSpPr>
        <p:spPr>
          <a:xfrm>
            <a:off x="4424875" y="2874475"/>
            <a:ext cx="0" cy="6891900"/>
          </a:xfrm>
          <a:prstGeom prst="straightConnector1">
            <a:avLst/>
          </a:prstGeom>
          <a:noFill/>
          <a:ln cap="flat" cmpd="sng" w="9525">
            <a:solidFill>
              <a:schemeClr val="dk2"/>
            </a:solidFill>
            <a:prstDash val="solid"/>
            <a:round/>
            <a:headEnd len="med" w="med" type="none"/>
            <a:tailEnd len="med" w="med" type="none"/>
          </a:ln>
        </p:spPr>
      </p:cxnSp>
      <p:sp>
        <p:nvSpPr>
          <p:cNvPr id="471" name="Google Shape;471;p40"/>
          <p:cNvSpPr txBox="1"/>
          <p:nvPr/>
        </p:nvSpPr>
        <p:spPr>
          <a:xfrm>
            <a:off x="1131675" y="2025725"/>
            <a:ext cx="20031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solidFill>
                  <a:srgbClr val="999999"/>
                </a:solidFill>
                <a:latin typeface="Calibri"/>
                <a:ea typeface="Calibri"/>
                <a:cs typeface="Calibri"/>
                <a:sym typeface="Calibri"/>
              </a:rPr>
              <a:t>column</a:t>
            </a:r>
            <a:endParaRPr sz="3200">
              <a:solidFill>
                <a:srgbClr val="999999"/>
              </a:solidFill>
              <a:latin typeface="Calibri"/>
              <a:ea typeface="Calibri"/>
              <a:cs typeface="Calibri"/>
              <a:sym typeface="Calibri"/>
            </a:endParaRPr>
          </a:p>
        </p:txBody>
      </p:sp>
      <p:sp>
        <p:nvSpPr>
          <p:cNvPr id="472" name="Google Shape;472;p40"/>
          <p:cNvSpPr txBox="1"/>
          <p:nvPr/>
        </p:nvSpPr>
        <p:spPr>
          <a:xfrm>
            <a:off x="9737750" y="2025725"/>
            <a:ext cx="32919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999999"/>
                </a:solidFill>
                <a:latin typeface="Calibri"/>
                <a:ea typeface="Calibri"/>
                <a:cs typeface="Calibri"/>
                <a:sym typeface="Calibri"/>
              </a:rPr>
              <a:t>DaX formula</a:t>
            </a:r>
            <a:endParaRPr sz="3200">
              <a:solidFill>
                <a:srgbClr val="999999"/>
              </a:solidFill>
              <a:latin typeface="Calibri"/>
              <a:ea typeface="Calibri"/>
              <a:cs typeface="Calibri"/>
              <a:sym typeface="Calibri"/>
            </a:endParaRPr>
          </a:p>
        </p:txBody>
      </p:sp>
      <p:pic>
        <p:nvPicPr>
          <p:cNvPr id="473" name="Google Shape;473;p40"/>
          <p:cNvPicPr preferRelativeResize="0"/>
          <p:nvPr/>
        </p:nvPicPr>
        <p:blipFill rotWithShape="1">
          <a:blip r:embed="rId5">
            <a:alphaModFix/>
          </a:blip>
          <a:srcRect b="67946" l="9170" r="53491" t="26678"/>
          <a:stretch/>
        </p:blipFill>
        <p:spPr>
          <a:xfrm>
            <a:off x="4781600" y="3900062"/>
            <a:ext cx="10762301" cy="871374"/>
          </a:xfrm>
          <a:prstGeom prst="rect">
            <a:avLst/>
          </a:prstGeom>
          <a:noFill/>
          <a:ln>
            <a:noFill/>
          </a:ln>
        </p:spPr>
      </p:pic>
      <p:pic>
        <p:nvPicPr>
          <p:cNvPr id="474" name="Google Shape;474;p40"/>
          <p:cNvPicPr preferRelativeResize="0"/>
          <p:nvPr/>
        </p:nvPicPr>
        <p:blipFill rotWithShape="1">
          <a:blip r:embed="rId6">
            <a:alphaModFix/>
          </a:blip>
          <a:srcRect b="68947" l="9419" r="57069" t="26702"/>
          <a:stretch/>
        </p:blipFill>
        <p:spPr>
          <a:xfrm>
            <a:off x="4781600" y="8759025"/>
            <a:ext cx="11933352" cy="871374"/>
          </a:xfrm>
          <a:prstGeom prst="rect">
            <a:avLst/>
          </a:prstGeom>
          <a:noFill/>
          <a:ln>
            <a:noFill/>
          </a:ln>
        </p:spPr>
      </p:pic>
      <p:pic>
        <p:nvPicPr>
          <p:cNvPr id="475" name="Google Shape;475;p40"/>
          <p:cNvPicPr preferRelativeResize="0"/>
          <p:nvPr/>
        </p:nvPicPr>
        <p:blipFill rotWithShape="1">
          <a:blip r:embed="rId7">
            <a:alphaModFix/>
          </a:blip>
          <a:srcRect b="69143" l="9722" r="63544" t="27407"/>
          <a:stretch/>
        </p:blipFill>
        <p:spPr>
          <a:xfrm>
            <a:off x="4781600" y="7719125"/>
            <a:ext cx="8229600" cy="597348"/>
          </a:xfrm>
          <a:prstGeom prst="rect">
            <a:avLst/>
          </a:prstGeom>
          <a:noFill/>
          <a:ln>
            <a:noFill/>
          </a:ln>
        </p:spPr>
      </p:pic>
      <p:pic>
        <p:nvPicPr>
          <p:cNvPr id="476" name="Google Shape;476;p40"/>
          <p:cNvPicPr preferRelativeResize="0"/>
          <p:nvPr/>
        </p:nvPicPr>
        <p:blipFill rotWithShape="1">
          <a:blip r:embed="rId8">
            <a:alphaModFix/>
          </a:blip>
          <a:srcRect b="68574" l="9631" r="56396" t="25926"/>
          <a:stretch/>
        </p:blipFill>
        <p:spPr>
          <a:xfrm>
            <a:off x="4781600" y="5102328"/>
            <a:ext cx="9291125" cy="845899"/>
          </a:xfrm>
          <a:prstGeom prst="rect">
            <a:avLst/>
          </a:prstGeom>
          <a:noFill/>
          <a:ln>
            <a:noFill/>
          </a:ln>
        </p:spPr>
      </p:pic>
      <p:pic>
        <p:nvPicPr>
          <p:cNvPr id="477" name="Google Shape;477;p40"/>
          <p:cNvPicPr preferRelativeResize="0"/>
          <p:nvPr/>
        </p:nvPicPr>
        <p:blipFill rotWithShape="1">
          <a:blip r:embed="rId9">
            <a:alphaModFix/>
          </a:blip>
          <a:srcRect b="68707" l="9353" r="54810" t="27102"/>
          <a:stretch/>
        </p:blipFill>
        <p:spPr>
          <a:xfrm>
            <a:off x="4781600" y="2962887"/>
            <a:ext cx="10256774" cy="674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41"/>
          <p:cNvGrpSpPr/>
          <p:nvPr/>
        </p:nvGrpSpPr>
        <p:grpSpPr>
          <a:xfrm>
            <a:off x="-50837" y="611102"/>
            <a:ext cx="18288133" cy="1143008"/>
            <a:chOff x="0" y="-57150"/>
            <a:chExt cx="4274726" cy="2224617"/>
          </a:xfrm>
        </p:grpSpPr>
        <p:sp>
          <p:nvSpPr>
            <p:cNvPr id="484" name="Google Shape;484;p41"/>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41"/>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6" name="Google Shape;486;p41"/>
          <p:cNvSpPr txBox="1"/>
          <p:nvPr>
            <p:ph type="title"/>
          </p:nvPr>
        </p:nvSpPr>
        <p:spPr>
          <a:xfrm>
            <a:off x="898575" y="61108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977">
                <a:solidFill>
                  <a:schemeClr val="lt1"/>
                </a:solidFill>
              </a:rPr>
              <a:t>4. </a:t>
            </a:r>
            <a:r>
              <a:rPr b="1" lang="en-US" sz="3977">
                <a:solidFill>
                  <a:schemeClr val="lt1"/>
                </a:solidFill>
              </a:rPr>
              <a:t>Calculated</a:t>
            </a:r>
            <a:r>
              <a:rPr b="1" lang="en-US" sz="3977">
                <a:solidFill>
                  <a:schemeClr val="lt1"/>
                </a:solidFill>
              </a:rPr>
              <a:t> measures</a:t>
            </a:r>
            <a:endParaRPr b="1">
              <a:solidFill>
                <a:schemeClr val="lt1"/>
              </a:solidFill>
            </a:endParaRPr>
          </a:p>
        </p:txBody>
      </p:sp>
      <p:sp>
        <p:nvSpPr>
          <p:cNvPr id="487" name="Google Shape;487;p41"/>
          <p:cNvSpPr txBox="1"/>
          <p:nvPr/>
        </p:nvSpPr>
        <p:spPr>
          <a:xfrm>
            <a:off x="384775" y="34516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Geography ID creation</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Date Table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columns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measures</a:t>
            </a:r>
            <a:endParaRPr sz="3200">
              <a:solidFill>
                <a:schemeClr val="lt1"/>
              </a:solidFill>
              <a:latin typeface="Calibri"/>
              <a:ea typeface="Calibri"/>
              <a:cs typeface="Calibri"/>
              <a:sym typeface="Calibri"/>
            </a:endParaRPr>
          </a:p>
        </p:txBody>
      </p:sp>
      <p:sp>
        <p:nvSpPr>
          <p:cNvPr id="488" name="Google Shape;488;p41"/>
          <p:cNvSpPr/>
          <p:nvPr/>
        </p:nvSpPr>
        <p:spPr>
          <a:xfrm>
            <a:off x="2417556"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41"/>
          <p:cNvSpPr/>
          <p:nvPr/>
        </p:nvSpPr>
        <p:spPr>
          <a:xfrm rot="5400000">
            <a:off x="14470957" y="-1800510"/>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90" name="Google Shape;490;p41"/>
          <p:cNvCxnSpPr/>
          <p:nvPr/>
        </p:nvCxnSpPr>
        <p:spPr>
          <a:xfrm>
            <a:off x="4424875" y="2874475"/>
            <a:ext cx="0" cy="689190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41"/>
          <p:cNvSpPr txBox="1"/>
          <p:nvPr/>
        </p:nvSpPr>
        <p:spPr>
          <a:xfrm>
            <a:off x="1131675" y="2025725"/>
            <a:ext cx="20031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999999"/>
                </a:solidFill>
                <a:latin typeface="Calibri"/>
                <a:ea typeface="Calibri"/>
                <a:cs typeface="Calibri"/>
                <a:sym typeface="Calibri"/>
              </a:rPr>
              <a:t>Measure</a:t>
            </a:r>
            <a:endParaRPr sz="3200">
              <a:solidFill>
                <a:srgbClr val="999999"/>
              </a:solidFill>
              <a:latin typeface="Calibri"/>
              <a:ea typeface="Calibri"/>
              <a:cs typeface="Calibri"/>
              <a:sym typeface="Calibri"/>
            </a:endParaRPr>
          </a:p>
        </p:txBody>
      </p:sp>
      <p:sp>
        <p:nvSpPr>
          <p:cNvPr id="492" name="Google Shape;492;p41"/>
          <p:cNvSpPr txBox="1"/>
          <p:nvPr/>
        </p:nvSpPr>
        <p:spPr>
          <a:xfrm>
            <a:off x="9737750" y="2025725"/>
            <a:ext cx="32919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999999"/>
                </a:solidFill>
                <a:latin typeface="Calibri"/>
                <a:ea typeface="Calibri"/>
                <a:cs typeface="Calibri"/>
                <a:sym typeface="Calibri"/>
              </a:rPr>
              <a:t>DaX formula</a:t>
            </a:r>
            <a:endParaRPr sz="3200">
              <a:solidFill>
                <a:srgbClr val="999999"/>
              </a:solidFill>
              <a:latin typeface="Calibri"/>
              <a:ea typeface="Calibri"/>
              <a:cs typeface="Calibri"/>
              <a:sym typeface="Calibri"/>
            </a:endParaRPr>
          </a:p>
        </p:txBody>
      </p:sp>
      <p:sp>
        <p:nvSpPr>
          <p:cNvPr id="493" name="Google Shape;493;p41"/>
          <p:cNvSpPr txBox="1"/>
          <p:nvPr/>
        </p:nvSpPr>
        <p:spPr>
          <a:xfrm>
            <a:off x="367638" y="3725325"/>
            <a:ext cx="3700500" cy="4922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Geography ID creation</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Date Table</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columns</a:t>
            </a:r>
            <a:endParaRPr sz="3200">
              <a:solidFill>
                <a:schemeClr val="lt1"/>
              </a:solidFill>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Calculated measures</a:t>
            </a:r>
            <a:endParaRPr sz="3200">
              <a:solidFill>
                <a:schemeClr val="lt1"/>
              </a:solidFill>
              <a:latin typeface="Calibri"/>
              <a:ea typeface="Calibri"/>
              <a:cs typeface="Calibri"/>
              <a:sym typeface="Calibri"/>
            </a:endParaRPr>
          </a:p>
        </p:txBody>
      </p:sp>
      <p:grpSp>
        <p:nvGrpSpPr>
          <p:cNvPr id="494" name="Google Shape;494;p41"/>
          <p:cNvGrpSpPr/>
          <p:nvPr/>
        </p:nvGrpSpPr>
        <p:grpSpPr>
          <a:xfrm>
            <a:off x="367634" y="2831325"/>
            <a:ext cx="3292028" cy="871372"/>
            <a:chOff x="2" y="-57152"/>
            <a:chExt cx="2052002" cy="2224590"/>
          </a:xfrm>
        </p:grpSpPr>
        <p:sp>
          <p:nvSpPr>
            <p:cNvPr id="495" name="Google Shape;495;p41"/>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41"/>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rPr lang="en-US" sz="2800">
                  <a:solidFill>
                    <a:schemeClr val="lt1"/>
                  </a:solidFill>
                  <a:latin typeface="Calibri"/>
                  <a:ea typeface="Calibri"/>
                  <a:cs typeface="Calibri"/>
                  <a:sym typeface="Calibri"/>
                </a:rPr>
                <a:t>Average Selling price</a:t>
              </a:r>
              <a:endParaRPr sz="2500">
                <a:solidFill>
                  <a:schemeClr val="lt1"/>
                </a:solidFill>
                <a:latin typeface="Calibri"/>
                <a:ea typeface="Calibri"/>
                <a:cs typeface="Calibri"/>
                <a:sym typeface="Calibri"/>
              </a:endParaRPr>
            </a:p>
          </p:txBody>
        </p:sp>
      </p:grpSp>
      <p:grpSp>
        <p:nvGrpSpPr>
          <p:cNvPr id="497" name="Google Shape;497;p41"/>
          <p:cNvGrpSpPr/>
          <p:nvPr/>
        </p:nvGrpSpPr>
        <p:grpSpPr>
          <a:xfrm>
            <a:off x="367634" y="3965125"/>
            <a:ext cx="3292028" cy="871372"/>
            <a:chOff x="2" y="-57152"/>
            <a:chExt cx="2052002" cy="2224590"/>
          </a:xfrm>
        </p:grpSpPr>
        <p:sp>
          <p:nvSpPr>
            <p:cNvPr id="498" name="Google Shape;498;p41"/>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41"/>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rPr lang="en-US" sz="3000">
                  <a:solidFill>
                    <a:schemeClr val="lt1"/>
                  </a:solidFill>
                  <a:latin typeface="Calibri"/>
                  <a:ea typeface="Calibri"/>
                  <a:cs typeface="Calibri"/>
                  <a:sym typeface="Calibri"/>
                </a:rPr>
                <a:t>Total </a:t>
              </a:r>
              <a:r>
                <a:rPr lang="en-US" sz="3000">
                  <a:solidFill>
                    <a:schemeClr val="lt1"/>
                  </a:solidFill>
                  <a:latin typeface="Calibri"/>
                  <a:ea typeface="Calibri"/>
                  <a:cs typeface="Calibri"/>
                  <a:sym typeface="Calibri"/>
                </a:rPr>
                <a:t>Discount Given</a:t>
              </a:r>
              <a:endParaRPr sz="2800">
                <a:solidFill>
                  <a:schemeClr val="lt1"/>
                </a:solidFill>
                <a:latin typeface="Calibri"/>
                <a:ea typeface="Calibri"/>
                <a:cs typeface="Calibri"/>
                <a:sym typeface="Calibri"/>
              </a:endParaRPr>
            </a:p>
          </p:txBody>
        </p:sp>
      </p:grpSp>
      <p:grpSp>
        <p:nvGrpSpPr>
          <p:cNvPr id="500" name="Google Shape;500;p41"/>
          <p:cNvGrpSpPr/>
          <p:nvPr/>
        </p:nvGrpSpPr>
        <p:grpSpPr>
          <a:xfrm>
            <a:off x="367634" y="5098925"/>
            <a:ext cx="3292028" cy="871372"/>
            <a:chOff x="2" y="-57152"/>
            <a:chExt cx="2052002" cy="2224590"/>
          </a:xfrm>
        </p:grpSpPr>
        <p:sp>
          <p:nvSpPr>
            <p:cNvPr id="501" name="Google Shape;501;p41"/>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41"/>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rPr lang="en-US" sz="3200">
                  <a:solidFill>
                    <a:schemeClr val="lt1"/>
                  </a:solidFill>
                  <a:latin typeface="Calibri"/>
                  <a:ea typeface="Calibri"/>
                  <a:cs typeface="Calibri"/>
                  <a:sym typeface="Calibri"/>
                </a:rPr>
                <a:t>Total </a:t>
              </a:r>
              <a:r>
                <a:rPr lang="en-US" sz="3200">
                  <a:solidFill>
                    <a:schemeClr val="lt1"/>
                  </a:solidFill>
                  <a:latin typeface="Calibri"/>
                  <a:ea typeface="Calibri"/>
                  <a:cs typeface="Calibri"/>
                  <a:sym typeface="Calibri"/>
                </a:rPr>
                <a:t>Revenue</a:t>
              </a:r>
              <a:endParaRPr sz="3200">
                <a:solidFill>
                  <a:schemeClr val="lt1"/>
                </a:solidFill>
                <a:latin typeface="Calibri"/>
                <a:ea typeface="Calibri"/>
                <a:cs typeface="Calibri"/>
                <a:sym typeface="Calibri"/>
              </a:endParaRPr>
            </a:p>
          </p:txBody>
        </p:sp>
      </p:grpSp>
      <p:grpSp>
        <p:nvGrpSpPr>
          <p:cNvPr id="503" name="Google Shape;503;p41"/>
          <p:cNvGrpSpPr/>
          <p:nvPr/>
        </p:nvGrpSpPr>
        <p:grpSpPr>
          <a:xfrm>
            <a:off x="367634" y="6405200"/>
            <a:ext cx="3292028" cy="871372"/>
            <a:chOff x="2" y="-57152"/>
            <a:chExt cx="2052002" cy="2224590"/>
          </a:xfrm>
        </p:grpSpPr>
        <p:sp>
          <p:nvSpPr>
            <p:cNvPr id="504" name="Google Shape;504;p41"/>
            <p:cNvSpPr/>
            <p:nvPr/>
          </p:nvSpPr>
          <p:spPr>
            <a:xfrm>
              <a:off x="2" y="-29"/>
              <a:ext cx="2051868"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41"/>
            <p:cNvSpPr txBox="1"/>
            <p:nvPr/>
          </p:nvSpPr>
          <p:spPr>
            <a:xfrm>
              <a:off x="5" y="-57152"/>
              <a:ext cx="20520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rPr lang="en-US" sz="3200">
                  <a:solidFill>
                    <a:schemeClr val="lt1"/>
                  </a:solidFill>
                  <a:latin typeface="Calibri"/>
                  <a:ea typeface="Calibri"/>
                  <a:cs typeface="Calibri"/>
                  <a:sym typeface="Calibri"/>
                </a:rPr>
                <a:t>Total Units sold</a:t>
              </a:r>
              <a:endParaRPr sz="3200">
                <a:solidFill>
                  <a:schemeClr val="lt1"/>
                </a:solidFill>
                <a:latin typeface="Calibri"/>
                <a:ea typeface="Calibri"/>
                <a:cs typeface="Calibri"/>
                <a:sym typeface="Calibri"/>
              </a:endParaRPr>
            </a:p>
          </p:txBody>
        </p:sp>
      </p:grpSp>
      <p:pic>
        <p:nvPicPr>
          <p:cNvPr id="506" name="Google Shape;506;p41"/>
          <p:cNvPicPr preferRelativeResize="0"/>
          <p:nvPr/>
        </p:nvPicPr>
        <p:blipFill rotWithShape="1">
          <a:blip r:embed="rId5">
            <a:alphaModFix/>
          </a:blip>
          <a:srcRect b="69268" l="9207" r="55953" t="27383"/>
          <a:stretch/>
        </p:blipFill>
        <p:spPr>
          <a:xfrm>
            <a:off x="4781600" y="2873272"/>
            <a:ext cx="12476573" cy="674401"/>
          </a:xfrm>
          <a:prstGeom prst="rect">
            <a:avLst/>
          </a:prstGeom>
          <a:noFill/>
          <a:ln>
            <a:noFill/>
          </a:ln>
        </p:spPr>
      </p:pic>
      <p:pic>
        <p:nvPicPr>
          <p:cNvPr id="507" name="Google Shape;507;p41"/>
          <p:cNvPicPr preferRelativeResize="0"/>
          <p:nvPr/>
        </p:nvPicPr>
        <p:blipFill rotWithShape="1">
          <a:blip r:embed="rId6">
            <a:alphaModFix/>
          </a:blip>
          <a:srcRect b="70027" l="9281" r="59571" t="26798"/>
          <a:stretch/>
        </p:blipFill>
        <p:spPr>
          <a:xfrm>
            <a:off x="4764475" y="3917775"/>
            <a:ext cx="11768400" cy="674401"/>
          </a:xfrm>
          <a:prstGeom prst="rect">
            <a:avLst/>
          </a:prstGeom>
          <a:noFill/>
          <a:ln>
            <a:noFill/>
          </a:ln>
        </p:spPr>
      </p:pic>
      <p:pic>
        <p:nvPicPr>
          <p:cNvPr id="508" name="Google Shape;508;p41"/>
          <p:cNvPicPr preferRelativeResize="0"/>
          <p:nvPr/>
        </p:nvPicPr>
        <p:blipFill rotWithShape="1">
          <a:blip r:embed="rId7">
            <a:alphaModFix/>
          </a:blip>
          <a:srcRect b="69192" l="9846" r="53259" t="26400"/>
          <a:stretch/>
        </p:blipFill>
        <p:spPr>
          <a:xfrm>
            <a:off x="4764475" y="5154725"/>
            <a:ext cx="12969000" cy="871374"/>
          </a:xfrm>
          <a:prstGeom prst="rect">
            <a:avLst/>
          </a:prstGeom>
          <a:noFill/>
          <a:ln>
            <a:noFill/>
          </a:ln>
        </p:spPr>
      </p:pic>
      <p:pic>
        <p:nvPicPr>
          <p:cNvPr id="509" name="Google Shape;509;p41"/>
          <p:cNvPicPr preferRelativeResize="0"/>
          <p:nvPr/>
        </p:nvPicPr>
        <p:blipFill rotWithShape="1">
          <a:blip r:embed="rId8">
            <a:alphaModFix/>
          </a:blip>
          <a:srcRect b="68921" l="9733" r="53453" t="27755"/>
          <a:stretch/>
        </p:blipFill>
        <p:spPr>
          <a:xfrm>
            <a:off x="4764475" y="6588650"/>
            <a:ext cx="12697402" cy="674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grpSp>
        <p:nvGrpSpPr>
          <p:cNvPr id="112" name="Google Shape;112;p15"/>
          <p:cNvGrpSpPr/>
          <p:nvPr/>
        </p:nvGrpSpPr>
        <p:grpSpPr>
          <a:xfrm>
            <a:off x="1454025" y="4190997"/>
            <a:ext cx="4211033" cy="4235671"/>
            <a:chOff x="0" y="-57150"/>
            <a:chExt cx="4274726" cy="2224617"/>
          </a:xfrm>
        </p:grpSpPr>
        <p:sp>
          <p:nvSpPr>
            <p:cNvPr id="113" name="Google Shape;113;p15"/>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5"/>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rtl="0" algn="ctr">
                <a:lnSpc>
                  <a:spcPct val="150000"/>
                </a:lnSpc>
                <a:spcBef>
                  <a:spcPts val="0"/>
                </a:spcBef>
                <a:spcAft>
                  <a:spcPts val="0"/>
                </a:spcAft>
                <a:buNone/>
              </a:pPr>
              <a:r>
                <a:rPr b="1" lang="en-US" sz="6000">
                  <a:solidFill>
                    <a:schemeClr val="lt1"/>
                  </a:solidFill>
                  <a:latin typeface="Calibri"/>
                  <a:ea typeface="Calibri"/>
                  <a:cs typeface="Calibri"/>
                  <a:sym typeface="Calibri"/>
                </a:rPr>
                <a:t>1</a:t>
              </a:r>
              <a:endParaRPr b="1" sz="6000">
                <a:solidFill>
                  <a:schemeClr val="lt1"/>
                </a:solidFill>
                <a:latin typeface="Calibri"/>
                <a:ea typeface="Calibri"/>
                <a:cs typeface="Calibri"/>
                <a:sym typeface="Calibri"/>
              </a:endParaRPr>
            </a:p>
            <a:p>
              <a:pPr indent="0" lvl="0" marL="0" rtl="0" algn="ctr">
                <a:lnSpc>
                  <a:spcPct val="150000"/>
                </a:lnSpc>
                <a:spcBef>
                  <a:spcPts val="0"/>
                </a:spcBef>
                <a:spcAft>
                  <a:spcPts val="0"/>
                </a:spcAft>
                <a:buNone/>
              </a:pPr>
              <a:r>
                <a:rPr b="1" lang="en-US" sz="3400">
                  <a:solidFill>
                    <a:schemeClr val="lt1"/>
                  </a:solidFill>
                  <a:latin typeface="Calibri"/>
                  <a:ea typeface="Calibri"/>
                  <a:cs typeface="Calibri"/>
                  <a:sym typeface="Calibri"/>
                </a:rPr>
                <a:t>Sales and Marketing Department </a:t>
              </a:r>
              <a:endParaRPr b="1" sz="3200">
                <a:solidFill>
                  <a:schemeClr val="lt1"/>
                </a:solidFill>
                <a:latin typeface="Calibri"/>
                <a:ea typeface="Calibri"/>
                <a:cs typeface="Calibri"/>
                <a:sym typeface="Calibri"/>
              </a:endParaRPr>
            </a:p>
          </p:txBody>
        </p:sp>
      </p:grpSp>
      <p:grpSp>
        <p:nvGrpSpPr>
          <p:cNvPr id="115" name="Google Shape;115;p15"/>
          <p:cNvGrpSpPr/>
          <p:nvPr/>
        </p:nvGrpSpPr>
        <p:grpSpPr>
          <a:xfrm>
            <a:off x="7038488" y="4190997"/>
            <a:ext cx="4211033" cy="4235671"/>
            <a:chOff x="0" y="-57150"/>
            <a:chExt cx="4274726" cy="2224617"/>
          </a:xfrm>
        </p:grpSpPr>
        <p:sp>
          <p:nvSpPr>
            <p:cNvPr id="116" name="Google Shape;116;p15"/>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5"/>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rtl="0" algn="ctr">
                <a:lnSpc>
                  <a:spcPct val="150000"/>
                </a:lnSpc>
                <a:spcBef>
                  <a:spcPts val="0"/>
                </a:spcBef>
                <a:spcAft>
                  <a:spcPts val="0"/>
                </a:spcAft>
                <a:buSzPts val="1100"/>
                <a:buNone/>
              </a:pPr>
              <a:r>
                <a:rPr b="1" lang="en-US" sz="6000">
                  <a:solidFill>
                    <a:schemeClr val="lt1"/>
                  </a:solidFill>
                  <a:latin typeface="Calibri"/>
                  <a:ea typeface="Calibri"/>
                  <a:cs typeface="Calibri"/>
                  <a:sym typeface="Calibri"/>
                </a:rPr>
                <a:t>2</a:t>
              </a:r>
              <a:endParaRPr b="1" sz="3400">
                <a:solidFill>
                  <a:schemeClr val="lt1"/>
                </a:solidFill>
                <a:latin typeface="Calibri"/>
                <a:ea typeface="Calibri"/>
                <a:cs typeface="Calibri"/>
                <a:sym typeface="Calibri"/>
              </a:endParaRPr>
            </a:p>
            <a:p>
              <a:pPr indent="0" lvl="0" marL="0" rtl="0" algn="ctr">
                <a:lnSpc>
                  <a:spcPct val="150000"/>
                </a:lnSpc>
                <a:spcBef>
                  <a:spcPts val="0"/>
                </a:spcBef>
                <a:spcAft>
                  <a:spcPts val="0"/>
                </a:spcAft>
                <a:buSzPts val="1100"/>
                <a:buNone/>
              </a:pPr>
              <a:r>
                <a:rPr b="1" lang="en-US" sz="3400">
                  <a:solidFill>
                    <a:schemeClr val="lt1"/>
                  </a:solidFill>
                  <a:latin typeface="Calibri"/>
                  <a:ea typeface="Calibri"/>
                  <a:cs typeface="Calibri"/>
                  <a:sym typeface="Calibri"/>
                </a:rPr>
                <a:t>Product Development team</a:t>
              </a:r>
              <a:endParaRPr b="1" sz="3400">
                <a:solidFill>
                  <a:schemeClr val="lt1"/>
                </a:solidFill>
                <a:latin typeface="Calibri"/>
                <a:ea typeface="Calibri"/>
                <a:cs typeface="Calibri"/>
                <a:sym typeface="Calibri"/>
              </a:endParaRPr>
            </a:p>
          </p:txBody>
        </p:sp>
      </p:grpSp>
      <p:grpSp>
        <p:nvGrpSpPr>
          <p:cNvPr id="118" name="Google Shape;118;p15"/>
          <p:cNvGrpSpPr/>
          <p:nvPr/>
        </p:nvGrpSpPr>
        <p:grpSpPr>
          <a:xfrm>
            <a:off x="12453213" y="4190997"/>
            <a:ext cx="4211033" cy="4235671"/>
            <a:chOff x="0" y="-57150"/>
            <a:chExt cx="4274726" cy="2224617"/>
          </a:xfrm>
        </p:grpSpPr>
        <p:sp>
          <p:nvSpPr>
            <p:cNvPr id="119" name="Google Shape;119;p15"/>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5"/>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rtl="0" algn="ctr">
                <a:lnSpc>
                  <a:spcPct val="150000"/>
                </a:lnSpc>
                <a:spcBef>
                  <a:spcPts val="0"/>
                </a:spcBef>
                <a:spcAft>
                  <a:spcPts val="0"/>
                </a:spcAft>
                <a:buSzPts val="1100"/>
                <a:buNone/>
              </a:pPr>
              <a:r>
                <a:rPr b="1" lang="en-US" sz="6000">
                  <a:solidFill>
                    <a:schemeClr val="lt1"/>
                  </a:solidFill>
                  <a:latin typeface="Calibri"/>
                  <a:ea typeface="Calibri"/>
                  <a:cs typeface="Calibri"/>
                  <a:sym typeface="Calibri"/>
                </a:rPr>
                <a:t>3</a:t>
              </a:r>
              <a:endParaRPr b="1" sz="3400">
                <a:solidFill>
                  <a:schemeClr val="lt1"/>
                </a:solidFill>
                <a:latin typeface="Calibri"/>
                <a:ea typeface="Calibri"/>
                <a:cs typeface="Calibri"/>
                <a:sym typeface="Calibri"/>
              </a:endParaRPr>
            </a:p>
            <a:p>
              <a:pPr indent="0" lvl="0" marL="0" rtl="0" algn="ctr">
                <a:lnSpc>
                  <a:spcPct val="150000"/>
                </a:lnSpc>
                <a:spcBef>
                  <a:spcPts val="0"/>
                </a:spcBef>
                <a:spcAft>
                  <a:spcPts val="0"/>
                </a:spcAft>
                <a:buClr>
                  <a:schemeClr val="dk1"/>
                </a:buClr>
                <a:buSzPts val="1100"/>
                <a:buFont typeface="Arial"/>
                <a:buNone/>
              </a:pPr>
              <a:r>
                <a:rPr b="1" lang="en-US" sz="3400">
                  <a:solidFill>
                    <a:schemeClr val="lt1"/>
                  </a:solidFill>
                  <a:latin typeface="Calibri"/>
                  <a:ea typeface="Calibri"/>
                  <a:cs typeface="Calibri"/>
                  <a:sym typeface="Calibri"/>
                </a:rPr>
                <a:t>New Product Innovation</a:t>
              </a:r>
              <a:endParaRPr sz="1800">
                <a:solidFill>
                  <a:schemeClr val="dk1"/>
                </a:solidFill>
                <a:latin typeface="Calibri"/>
                <a:ea typeface="Calibri"/>
                <a:cs typeface="Calibri"/>
                <a:sym typeface="Calibri"/>
              </a:endParaRPr>
            </a:p>
          </p:txBody>
        </p:sp>
      </p:grpSp>
      <p:sp>
        <p:nvSpPr>
          <p:cNvPr id="121" name="Google Shape;121;p15"/>
          <p:cNvSpPr txBox="1"/>
          <p:nvPr>
            <p:ph type="title"/>
          </p:nvPr>
        </p:nvSpPr>
        <p:spPr>
          <a:xfrm>
            <a:off x="1542300" y="1595050"/>
            <a:ext cx="15203400" cy="8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sz="5400"/>
              <a:t>DASHBOARD USERS </a:t>
            </a:r>
            <a:endParaRPr sz="5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2"/>
          <p:cNvSpPr/>
          <p:nvPr/>
        </p:nvSpPr>
        <p:spPr>
          <a:xfrm>
            <a:off x="2417556"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42"/>
          <p:cNvSpPr/>
          <p:nvPr/>
        </p:nvSpPr>
        <p:spPr>
          <a:xfrm rot="5400000">
            <a:off x="14470957" y="-1800510"/>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6" name="Google Shape;516;p42"/>
          <p:cNvPicPr preferRelativeResize="0"/>
          <p:nvPr/>
        </p:nvPicPr>
        <p:blipFill rotWithShape="1">
          <a:blip r:embed="rId5">
            <a:alphaModFix/>
          </a:blip>
          <a:srcRect b="0" l="0" r="0" t="0"/>
          <a:stretch/>
        </p:blipFill>
        <p:spPr>
          <a:xfrm>
            <a:off x="15078456" y="7077456"/>
            <a:ext cx="3086100" cy="3086100"/>
          </a:xfrm>
          <a:prstGeom prst="ellipse">
            <a:avLst/>
          </a:prstGeom>
          <a:noFill/>
          <a:ln>
            <a:noFill/>
          </a:ln>
        </p:spPr>
      </p:pic>
      <p:sp>
        <p:nvSpPr>
          <p:cNvPr id="517" name="Google Shape;517;p42"/>
          <p:cNvSpPr txBox="1"/>
          <p:nvPr/>
        </p:nvSpPr>
        <p:spPr>
          <a:xfrm>
            <a:off x="1534650" y="3752788"/>
            <a:ext cx="14163300" cy="4725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Overview (Key Performance Indicators): </a:t>
            </a:r>
            <a:r>
              <a:rPr lang="en-US" sz="4000">
                <a:solidFill>
                  <a:schemeClr val="dk1"/>
                </a:solidFill>
                <a:latin typeface="Calibri"/>
                <a:ea typeface="Calibri"/>
                <a:cs typeface="Calibri"/>
                <a:sym typeface="Calibri"/>
              </a:rPr>
              <a:t>Parina &amp; Team</a:t>
            </a:r>
            <a:endParaRPr sz="4000">
              <a:solidFill>
                <a:schemeClr val="dk1"/>
              </a:solidFill>
              <a:latin typeface="Calibri"/>
              <a:ea typeface="Calibri"/>
              <a:cs typeface="Calibri"/>
              <a:sym typeface="Calibri"/>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Sales Analysis: </a:t>
            </a:r>
            <a:r>
              <a:rPr lang="en-US" sz="4000">
                <a:solidFill>
                  <a:schemeClr val="dk1"/>
                </a:solidFill>
                <a:latin typeface="Calibri"/>
                <a:ea typeface="Calibri"/>
                <a:cs typeface="Calibri"/>
                <a:sym typeface="Calibri"/>
              </a:rPr>
              <a:t>Aditya</a:t>
            </a:r>
            <a:endParaRPr sz="4000">
              <a:latin typeface="Calibri"/>
              <a:ea typeface="Calibri"/>
              <a:cs typeface="Calibri"/>
              <a:sym typeface="Calibri"/>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Product Category Insights: </a:t>
            </a:r>
            <a:r>
              <a:rPr lang="en-US" sz="4000">
                <a:solidFill>
                  <a:schemeClr val="dk1"/>
                </a:solidFill>
                <a:latin typeface="Calibri"/>
                <a:ea typeface="Calibri"/>
                <a:cs typeface="Calibri"/>
                <a:sym typeface="Calibri"/>
              </a:rPr>
              <a:t>Vidita</a:t>
            </a:r>
            <a:endParaRPr sz="4000">
              <a:latin typeface="Calibri"/>
              <a:ea typeface="Calibri"/>
              <a:cs typeface="Calibri"/>
              <a:sym typeface="Calibri"/>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Geographic Market Exploration:</a:t>
            </a:r>
            <a:r>
              <a:rPr b="1" lang="en-US" sz="4000">
                <a:latin typeface="Calibri"/>
                <a:ea typeface="Calibri"/>
                <a:cs typeface="Calibri"/>
                <a:sym typeface="Calibri"/>
              </a:rPr>
              <a:t> </a:t>
            </a:r>
            <a:r>
              <a:rPr lang="en-US" sz="4000">
                <a:solidFill>
                  <a:schemeClr val="dk1"/>
                </a:solidFill>
                <a:latin typeface="Calibri"/>
                <a:ea typeface="Calibri"/>
                <a:cs typeface="Calibri"/>
                <a:sym typeface="Calibri"/>
              </a:rPr>
              <a:t>Shikha</a:t>
            </a:r>
            <a:endParaRPr sz="4000">
              <a:latin typeface="Calibri"/>
              <a:ea typeface="Calibri"/>
              <a:cs typeface="Calibri"/>
              <a:sym typeface="Calibri"/>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Sales Rep Performance:</a:t>
            </a:r>
            <a:r>
              <a:rPr lang="en-US" sz="4000">
                <a:latin typeface="Calibri"/>
                <a:ea typeface="Calibri"/>
                <a:cs typeface="Calibri"/>
                <a:sym typeface="Calibri"/>
              </a:rPr>
              <a:t> </a:t>
            </a:r>
            <a:r>
              <a:rPr lang="en-US" sz="4000">
                <a:solidFill>
                  <a:schemeClr val="dk1"/>
                </a:solidFill>
                <a:latin typeface="Calibri"/>
                <a:ea typeface="Calibri"/>
                <a:cs typeface="Calibri"/>
                <a:sym typeface="Calibri"/>
              </a:rPr>
              <a:t>Parina</a:t>
            </a:r>
            <a:endParaRPr b="1" sz="4000">
              <a:solidFill>
                <a:schemeClr val="dk1"/>
              </a:solidFill>
              <a:latin typeface="Calibri"/>
              <a:ea typeface="Calibri"/>
              <a:cs typeface="Calibri"/>
              <a:sym typeface="Calibri"/>
            </a:endParaRPr>
          </a:p>
        </p:txBody>
      </p:sp>
      <p:sp>
        <p:nvSpPr>
          <p:cNvPr id="518" name="Google Shape;518;p42"/>
          <p:cNvSpPr txBox="1"/>
          <p:nvPr>
            <p:ph type="title"/>
          </p:nvPr>
        </p:nvSpPr>
        <p:spPr>
          <a:xfrm>
            <a:off x="1202800" y="1136125"/>
            <a:ext cx="15203400" cy="8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sz="5400"/>
              <a:t>APPROACH - Data Visualization </a:t>
            </a:r>
            <a:endParaRPr sz="5400"/>
          </a:p>
        </p:txBody>
      </p:sp>
      <p:sp>
        <p:nvSpPr>
          <p:cNvPr id="519" name="Google Shape;519;p42"/>
          <p:cNvSpPr txBox="1"/>
          <p:nvPr/>
        </p:nvSpPr>
        <p:spPr>
          <a:xfrm>
            <a:off x="1454250" y="2337200"/>
            <a:ext cx="153795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We plan to have the following key pages as mentioned below for our Power BI report. Team members responsible for each are as indicated</a:t>
            </a:r>
            <a:endParaRPr sz="32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3"/>
          <p:cNvSpPr txBox="1"/>
          <p:nvPr>
            <p:ph type="title"/>
          </p:nvPr>
        </p:nvSpPr>
        <p:spPr>
          <a:xfrm>
            <a:off x="729575" y="2590000"/>
            <a:ext cx="7130100" cy="531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990"/>
              <a:buFont typeface="Arial"/>
              <a:buNone/>
            </a:pPr>
            <a:r>
              <a:t/>
            </a:r>
            <a:endParaRPr b="0" sz="1800">
              <a:latin typeface="Arial"/>
              <a:ea typeface="Arial"/>
              <a:cs typeface="Arial"/>
              <a:sym typeface="Arial"/>
            </a:endParaRPr>
          </a:p>
          <a:p>
            <a:pPr indent="0" lvl="0" marL="0" rtl="0" algn="l">
              <a:lnSpc>
                <a:spcPct val="115000"/>
              </a:lnSpc>
              <a:spcBef>
                <a:spcPts val="1400"/>
              </a:spcBef>
              <a:spcAft>
                <a:spcPts val="0"/>
              </a:spcAft>
              <a:buClr>
                <a:schemeClr val="dk1"/>
              </a:buClr>
              <a:buSzPts val="990"/>
              <a:buFont typeface="Arial"/>
              <a:buNone/>
            </a:pPr>
            <a:r>
              <a:rPr lang="en-US" sz="1800">
                <a:latin typeface="Arial"/>
                <a:ea typeface="Arial"/>
                <a:cs typeface="Arial"/>
                <a:sym typeface="Arial"/>
              </a:rPr>
              <a:t>Data Modeling</a:t>
            </a:r>
            <a:endParaRPr sz="1800">
              <a:latin typeface="Arial"/>
              <a:ea typeface="Arial"/>
              <a:cs typeface="Arial"/>
              <a:sym typeface="Arial"/>
            </a:endParaRPr>
          </a:p>
          <a:p>
            <a:pPr indent="-342900" lvl="0" marL="457200" rtl="0" algn="l">
              <a:lnSpc>
                <a:spcPct val="115000"/>
              </a:lnSpc>
              <a:spcBef>
                <a:spcPts val="1100"/>
              </a:spcBef>
              <a:spcAft>
                <a:spcPts val="0"/>
              </a:spcAft>
              <a:buSzPts val="1800"/>
              <a:buFont typeface="Arial"/>
              <a:buAutoNum type="arabicPeriod"/>
            </a:pPr>
            <a:r>
              <a:rPr lang="en-US" sz="1800">
                <a:latin typeface="Arial"/>
                <a:ea typeface="Arial"/>
                <a:cs typeface="Arial"/>
                <a:sym typeface="Arial"/>
              </a:rPr>
              <a:t>Relationships</a:t>
            </a:r>
            <a:r>
              <a:rPr b="0" lang="en-US" sz="1800">
                <a:latin typeface="Arial"/>
                <a:ea typeface="Arial"/>
                <a:cs typeface="Arial"/>
                <a:sym typeface="Arial"/>
              </a:rPr>
              <a:t>: Relationships to be defined between tables (e.g., sales data linked to product categories, Revenue data, etc.).</a:t>
            </a:r>
            <a:endParaRPr b="0" sz="1800">
              <a:latin typeface="Arial"/>
              <a:ea typeface="Arial"/>
              <a:cs typeface="Arial"/>
              <a:sym typeface="Arial"/>
            </a:endParaRPr>
          </a:p>
          <a:p>
            <a:pPr indent="0" lvl="0" marL="0" rtl="0" algn="l">
              <a:spcBef>
                <a:spcPts val="1100"/>
              </a:spcBef>
              <a:spcAft>
                <a:spcPts val="0"/>
              </a:spcAft>
              <a:buSzPts val="990"/>
              <a:buNone/>
            </a:pPr>
            <a:r>
              <a:rPr lang="en-US" sz="1800">
                <a:latin typeface="Arial"/>
                <a:ea typeface="Arial"/>
                <a:cs typeface="Arial"/>
                <a:sym typeface="Arial"/>
              </a:rPr>
              <a:t>  2. Calculated Columns and Measures</a:t>
            </a:r>
            <a:r>
              <a:rPr b="0" lang="en-US" sz="1800">
                <a:latin typeface="Arial"/>
                <a:ea typeface="Arial"/>
                <a:cs typeface="Arial"/>
                <a:sym typeface="Arial"/>
              </a:rPr>
              <a:t>: Create calculated columns and measures to derive insights. For example:</a:t>
            </a:r>
            <a:endParaRPr b="0" sz="1800">
              <a:latin typeface="Arial"/>
              <a:ea typeface="Arial"/>
              <a:cs typeface="Arial"/>
              <a:sym typeface="Arial"/>
            </a:endParaRPr>
          </a:p>
          <a:p>
            <a:pPr indent="0" lvl="0" marL="457200" rtl="0" algn="l">
              <a:lnSpc>
                <a:spcPct val="115000"/>
              </a:lnSpc>
              <a:spcBef>
                <a:spcPts val="1100"/>
              </a:spcBef>
              <a:spcAft>
                <a:spcPts val="0"/>
              </a:spcAft>
              <a:buSzPts val="990"/>
              <a:buNone/>
            </a:pPr>
            <a:r>
              <a:t/>
            </a:r>
            <a:endParaRPr b="0" sz="1800">
              <a:latin typeface="Arial"/>
              <a:ea typeface="Arial"/>
              <a:cs typeface="Arial"/>
              <a:sym typeface="Arial"/>
            </a:endParaRPr>
          </a:p>
          <a:p>
            <a:pPr indent="-342900" lvl="1" marL="914400" rtl="0" algn="l">
              <a:lnSpc>
                <a:spcPct val="115000"/>
              </a:lnSpc>
              <a:spcBef>
                <a:spcPts val="1100"/>
              </a:spcBef>
              <a:spcAft>
                <a:spcPts val="0"/>
              </a:spcAft>
              <a:buClr>
                <a:schemeClr val="dk1"/>
              </a:buClr>
              <a:buSzPts val="1800"/>
              <a:buChar char="○"/>
            </a:pPr>
            <a:r>
              <a:rPr lang="en-US">
                <a:solidFill>
                  <a:schemeClr val="dk1"/>
                </a:solidFill>
              </a:rPr>
              <a:t>Total Sales: </a:t>
            </a:r>
            <a:r>
              <a:rPr lang="en-US">
                <a:solidFill>
                  <a:srgbClr val="188038"/>
                </a:solidFill>
                <a:latin typeface="Roboto Mono"/>
                <a:ea typeface="Roboto Mono"/>
                <a:cs typeface="Roboto Mono"/>
                <a:sym typeface="Roboto Mono"/>
              </a:rPr>
              <a:t>Total Sales = SUM(Sales[Amount])</a:t>
            </a:r>
            <a:endParaRPr>
              <a:solidFill>
                <a:srgbClr val="188038"/>
              </a:solidFill>
              <a:latin typeface="Roboto Mono"/>
              <a:ea typeface="Roboto Mono"/>
              <a:cs typeface="Roboto Mono"/>
              <a:sym typeface="Roboto Mono"/>
            </a:endParaRPr>
          </a:p>
          <a:p>
            <a:pPr indent="-342900" lvl="1" marL="914400" rtl="0" algn="l">
              <a:lnSpc>
                <a:spcPct val="115000"/>
              </a:lnSpc>
              <a:spcBef>
                <a:spcPts val="0"/>
              </a:spcBef>
              <a:spcAft>
                <a:spcPts val="0"/>
              </a:spcAft>
              <a:buClr>
                <a:schemeClr val="dk1"/>
              </a:buClr>
              <a:buSzPts val="1800"/>
              <a:buChar char="○"/>
            </a:pPr>
            <a:r>
              <a:rPr lang="en-US">
                <a:solidFill>
                  <a:schemeClr val="dk1"/>
                </a:solidFill>
              </a:rPr>
              <a:t>Total Profit: </a:t>
            </a:r>
            <a:r>
              <a:rPr lang="en-US">
                <a:solidFill>
                  <a:srgbClr val="188038"/>
                </a:solidFill>
                <a:latin typeface="Roboto Mono"/>
                <a:ea typeface="Roboto Mono"/>
                <a:cs typeface="Roboto Mono"/>
                <a:sym typeface="Roboto Mono"/>
              </a:rPr>
              <a:t>Total Profit = SUM(Sales[Profit])</a:t>
            </a:r>
            <a:endParaRPr>
              <a:solidFill>
                <a:srgbClr val="188038"/>
              </a:solidFill>
              <a:latin typeface="Roboto Mono"/>
              <a:ea typeface="Roboto Mono"/>
              <a:cs typeface="Roboto Mono"/>
              <a:sym typeface="Roboto Mono"/>
            </a:endParaRPr>
          </a:p>
          <a:p>
            <a:pPr indent="-342900" lvl="1" marL="914400" rtl="0" algn="l">
              <a:lnSpc>
                <a:spcPct val="115000"/>
              </a:lnSpc>
              <a:spcBef>
                <a:spcPts val="0"/>
              </a:spcBef>
              <a:spcAft>
                <a:spcPts val="0"/>
              </a:spcAft>
              <a:buClr>
                <a:schemeClr val="dk1"/>
              </a:buClr>
              <a:buSzPts val="1800"/>
              <a:buChar char="○"/>
            </a:pPr>
            <a:r>
              <a:rPr b="0" lang="en-US">
                <a:latin typeface="Arial"/>
                <a:ea typeface="Arial"/>
                <a:cs typeface="Arial"/>
                <a:sym typeface="Arial"/>
              </a:rPr>
              <a:t>Sales Growth: </a:t>
            </a:r>
            <a:r>
              <a:rPr b="0" lang="en-US">
                <a:solidFill>
                  <a:srgbClr val="188038"/>
                </a:solidFill>
                <a:latin typeface="Roboto Mono"/>
                <a:ea typeface="Roboto Mono"/>
                <a:cs typeface="Roboto Mono"/>
                <a:sym typeface="Roboto Mono"/>
              </a:rPr>
              <a:t>Sales Growth = (SUM(Sales[Amount]) - SUM(Sales[Amount])) / SUM(Sales[Amount])</a:t>
            </a:r>
            <a:br>
              <a:rPr b="0" lang="en-US">
                <a:solidFill>
                  <a:srgbClr val="188038"/>
                </a:solidFill>
                <a:latin typeface="Roboto Mono"/>
                <a:ea typeface="Roboto Mono"/>
                <a:cs typeface="Roboto Mono"/>
                <a:sym typeface="Roboto Mono"/>
              </a:rPr>
            </a:br>
            <a:br>
              <a:rPr b="0" lang="en-US">
                <a:solidFill>
                  <a:srgbClr val="188038"/>
                </a:solidFill>
                <a:latin typeface="Roboto Mono"/>
                <a:ea typeface="Roboto Mono"/>
                <a:cs typeface="Roboto Mono"/>
                <a:sym typeface="Roboto Mono"/>
              </a:rPr>
            </a:br>
            <a:endParaRPr b="0">
              <a:latin typeface="Arial"/>
              <a:ea typeface="Arial"/>
              <a:cs typeface="Arial"/>
              <a:sym typeface="Arial"/>
            </a:endParaRPr>
          </a:p>
          <a:p>
            <a:pPr indent="0" lvl="0" marL="0" rtl="0" algn="l">
              <a:spcBef>
                <a:spcPts val="1100"/>
              </a:spcBef>
              <a:spcAft>
                <a:spcPts val="0"/>
              </a:spcAft>
              <a:buSzPts val="990"/>
              <a:buNone/>
            </a:pPr>
            <a:r>
              <a:rPr b="0" lang="en-US" sz="1800">
                <a:latin typeface="Arial"/>
                <a:ea typeface="Arial"/>
                <a:cs typeface="Arial"/>
                <a:sym typeface="Arial"/>
              </a:rPr>
              <a:t>3. </a:t>
            </a:r>
            <a:r>
              <a:rPr lang="en-US" sz="1800">
                <a:latin typeface="Arial"/>
                <a:ea typeface="Arial"/>
                <a:cs typeface="Arial"/>
                <a:sym typeface="Arial"/>
              </a:rPr>
              <a:t>Insights: </a:t>
            </a:r>
            <a:br>
              <a:rPr b="0" lang="en-US" sz="1800">
                <a:latin typeface="Arial"/>
                <a:ea typeface="Arial"/>
                <a:cs typeface="Arial"/>
                <a:sym typeface="Arial"/>
              </a:rPr>
            </a:br>
            <a:endParaRPr b="0" sz="1800">
              <a:latin typeface="Arial"/>
              <a:ea typeface="Arial"/>
              <a:cs typeface="Arial"/>
              <a:sym typeface="Arial"/>
            </a:endParaRPr>
          </a:p>
          <a:p>
            <a:pPr indent="0" lvl="0" marL="0" rtl="0" algn="l">
              <a:spcBef>
                <a:spcPts val="0"/>
              </a:spcBef>
              <a:spcAft>
                <a:spcPts val="0"/>
              </a:spcAft>
              <a:buSzPts val="990"/>
              <a:buNone/>
            </a:pPr>
            <a:r>
              <a:rPr b="0" lang="en-US" sz="1800">
                <a:latin typeface="Arial"/>
                <a:ea typeface="Arial"/>
                <a:cs typeface="Arial"/>
                <a:sym typeface="Arial"/>
              </a:rPr>
              <a:t>- Sales Performance ( Revenue and units sold )</a:t>
            </a:r>
            <a:endParaRPr b="0" sz="1800">
              <a:latin typeface="Arial"/>
              <a:ea typeface="Arial"/>
              <a:cs typeface="Arial"/>
              <a:sym typeface="Arial"/>
            </a:endParaRPr>
          </a:p>
          <a:p>
            <a:pPr indent="0" lvl="0" marL="0" rtl="0" algn="l">
              <a:spcBef>
                <a:spcPts val="0"/>
              </a:spcBef>
              <a:spcAft>
                <a:spcPts val="0"/>
              </a:spcAft>
              <a:buSzPts val="990"/>
              <a:buNone/>
            </a:pPr>
            <a:r>
              <a:rPr lang="en-US" sz="1800">
                <a:solidFill>
                  <a:schemeClr val="dk1"/>
                </a:solidFill>
              </a:rPr>
              <a:t>- </a:t>
            </a:r>
            <a:r>
              <a:rPr b="0" lang="en-US" sz="1800">
                <a:solidFill>
                  <a:schemeClr val="dk1"/>
                </a:solidFill>
              </a:rPr>
              <a:t>Seasonality trend ( season trend , market trend)</a:t>
            </a:r>
            <a:endParaRPr b="0" sz="1800">
              <a:latin typeface="Arial"/>
              <a:ea typeface="Arial"/>
              <a:cs typeface="Arial"/>
              <a:sym typeface="Arial"/>
            </a:endParaRPr>
          </a:p>
          <a:p>
            <a:pPr indent="0" lvl="0" marL="0" rtl="0" algn="l">
              <a:spcBef>
                <a:spcPts val="0"/>
              </a:spcBef>
              <a:spcAft>
                <a:spcPts val="0"/>
              </a:spcAft>
              <a:buSzPts val="990"/>
              <a:buNone/>
            </a:pPr>
            <a:r>
              <a:rPr b="0" lang="en-US" sz="1800">
                <a:latin typeface="Arial"/>
                <a:ea typeface="Arial"/>
                <a:cs typeface="Arial"/>
                <a:sym typeface="Arial"/>
              </a:rPr>
              <a:t> </a:t>
            </a:r>
            <a:endParaRPr b="0" sz="1800"/>
          </a:p>
        </p:txBody>
      </p:sp>
      <p:sp>
        <p:nvSpPr>
          <p:cNvPr id="526" name="Google Shape;526;p43"/>
          <p:cNvSpPr txBox="1"/>
          <p:nvPr>
            <p:ph idx="1" type="body"/>
          </p:nvPr>
        </p:nvSpPr>
        <p:spPr>
          <a:xfrm>
            <a:off x="548613" y="1089688"/>
            <a:ext cx="7772400" cy="1500300"/>
          </a:xfrm>
          <a:prstGeom prst="rect">
            <a:avLst/>
          </a:prstGeom>
        </p:spPr>
        <p:txBody>
          <a:bodyPr anchorCtr="0" anchor="b" bIns="45700" lIns="91425" spcFirstLastPara="1" rIns="91425" wrap="square" tIns="45700">
            <a:normAutofit/>
          </a:bodyPr>
          <a:lstStyle/>
          <a:p>
            <a:pPr indent="0" lvl="0" marL="0" rtl="0" algn="l">
              <a:lnSpc>
                <a:spcPct val="150000"/>
              </a:lnSpc>
              <a:spcBef>
                <a:spcPts val="0"/>
              </a:spcBef>
              <a:spcAft>
                <a:spcPts val="0"/>
              </a:spcAft>
              <a:buNone/>
            </a:pPr>
            <a:r>
              <a:rPr b="1" lang="en-US" sz="4000">
                <a:solidFill>
                  <a:srgbClr val="38B6FF"/>
                </a:solidFill>
              </a:rPr>
              <a:t>Product Category Insights</a:t>
            </a:r>
            <a:endParaRPr/>
          </a:p>
        </p:txBody>
      </p:sp>
      <p:sp>
        <p:nvSpPr>
          <p:cNvPr id="527" name="Google Shape;527;p43"/>
          <p:cNvSpPr txBox="1"/>
          <p:nvPr/>
        </p:nvSpPr>
        <p:spPr>
          <a:xfrm>
            <a:off x="9431900" y="2895575"/>
            <a:ext cx="8462400" cy="661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US" sz="1800">
                <a:solidFill>
                  <a:schemeClr val="dk1"/>
                </a:solidFill>
              </a:rPr>
              <a:t>Data Modeling</a:t>
            </a:r>
            <a:endParaRPr b="1" sz="1800">
              <a:solidFill>
                <a:schemeClr val="dk1"/>
              </a:solidFill>
            </a:endParaRPr>
          </a:p>
          <a:p>
            <a:pPr indent="-342900" lvl="0" marL="457200" rtl="0" algn="l">
              <a:lnSpc>
                <a:spcPct val="115000"/>
              </a:lnSpc>
              <a:spcBef>
                <a:spcPts val="1100"/>
              </a:spcBef>
              <a:spcAft>
                <a:spcPts val="0"/>
              </a:spcAft>
              <a:buClr>
                <a:schemeClr val="dk1"/>
              </a:buClr>
              <a:buSzPts val="1800"/>
              <a:buAutoNum type="arabicPeriod"/>
            </a:pPr>
            <a:r>
              <a:rPr b="1" lang="en-US" sz="1800">
                <a:solidFill>
                  <a:schemeClr val="dk1"/>
                </a:solidFill>
              </a:rPr>
              <a:t>Relationships</a:t>
            </a:r>
            <a:r>
              <a:rPr lang="en-US" sz="1800">
                <a:solidFill>
                  <a:schemeClr val="dk1"/>
                </a:solidFill>
              </a:rPr>
              <a:t>: Relationships to be defined between tables (Having a many to 1 cardinality between sales and geography table..</a:t>
            </a:r>
            <a:endParaRPr sz="1800">
              <a:solidFill>
                <a:schemeClr val="dk1"/>
              </a:solidFill>
            </a:endParaRPr>
          </a:p>
          <a:p>
            <a:pPr indent="0" lvl="0" marL="0" rtl="0" algn="l">
              <a:spcBef>
                <a:spcPts val="1100"/>
              </a:spcBef>
              <a:spcAft>
                <a:spcPts val="0"/>
              </a:spcAft>
              <a:buClr>
                <a:schemeClr val="dk1"/>
              </a:buClr>
              <a:buSzPts val="1100"/>
              <a:buFont typeface="Arial"/>
              <a:buNone/>
            </a:pPr>
            <a:r>
              <a:rPr b="1" lang="en-US" sz="1800">
                <a:solidFill>
                  <a:schemeClr val="dk1"/>
                </a:solidFill>
              </a:rPr>
              <a:t>  2. Calculated Columns and Tables</a:t>
            </a:r>
            <a:r>
              <a:rPr lang="en-US" sz="1800">
                <a:solidFill>
                  <a:schemeClr val="dk1"/>
                </a:solidFill>
              </a:rPr>
              <a:t>: Create calculated columns and measures to derive insights. For example:</a:t>
            </a:r>
            <a:endParaRPr sz="18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t/>
            </a:r>
            <a:endParaRPr sz="1800">
              <a:solidFill>
                <a:schemeClr val="dk1"/>
              </a:solidFill>
            </a:endParaRPr>
          </a:p>
          <a:p>
            <a:pPr indent="-342900" lvl="1" marL="914400" rtl="0" algn="l">
              <a:lnSpc>
                <a:spcPct val="115000"/>
              </a:lnSpc>
              <a:spcBef>
                <a:spcPts val="1100"/>
              </a:spcBef>
              <a:spcAft>
                <a:spcPts val="0"/>
              </a:spcAft>
              <a:buClr>
                <a:schemeClr val="dk1"/>
              </a:buClr>
              <a:buSzPts val="1800"/>
              <a:buChar char="○"/>
            </a:pPr>
            <a:r>
              <a:rPr lang="en-US" sz="1800">
                <a:solidFill>
                  <a:schemeClr val="dk1"/>
                </a:solidFill>
              </a:rPr>
              <a:t>Distinct List of Countries = </a:t>
            </a:r>
            <a:r>
              <a:rPr lang="en-US" sz="1800">
                <a:solidFill>
                  <a:srgbClr val="38761D"/>
                </a:solidFill>
              </a:rPr>
              <a:t>DISTINCT(Geography[Country])</a:t>
            </a:r>
            <a:endParaRPr sz="1800">
              <a:solidFill>
                <a:srgbClr val="38761D"/>
              </a:solidFill>
              <a:latin typeface="Roboto Mono"/>
              <a:ea typeface="Roboto Mono"/>
              <a:cs typeface="Roboto Mono"/>
              <a:sym typeface="Roboto Mono"/>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Total Countries = </a:t>
            </a:r>
            <a:r>
              <a:rPr lang="en-US" sz="1800">
                <a:solidFill>
                  <a:srgbClr val="38761D"/>
                </a:solidFill>
              </a:rPr>
              <a:t>COUNTROWS(DISTINCT(Geography[Country)]</a:t>
            </a:r>
            <a:endParaRPr sz="1800">
              <a:solidFill>
                <a:srgbClr val="38761D"/>
              </a:solidFill>
              <a:latin typeface="Roboto Mono"/>
              <a:ea typeface="Roboto Mono"/>
              <a:cs typeface="Roboto Mono"/>
              <a:sym typeface="Roboto Mono"/>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Towns grouped by country = </a:t>
            </a:r>
            <a:r>
              <a:rPr lang="en-US" sz="1800">
                <a:solidFill>
                  <a:srgbClr val="38761D"/>
                </a:solidFill>
              </a:rPr>
              <a:t>SUMMARIZE(Geography,Geography[Country],”Towns”,CONCATENATAX(Geography,Geography[Town],”,”))</a:t>
            </a:r>
            <a:br>
              <a:rPr lang="en-US" sz="1800">
                <a:solidFill>
                  <a:srgbClr val="38761D"/>
                </a:solidFill>
                <a:latin typeface="Roboto Mono"/>
                <a:ea typeface="Roboto Mono"/>
                <a:cs typeface="Roboto Mono"/>
                <a:sym typeface="Roboto Mono"/>
              </a:rPr>
            </a:br>
            <a:br>
              <a:rPr lang="en-US" sz="1800">
                <a:solidFill>
                  <a:srgbClr val="188038"/>
                </a:solidFill>
                <a:latin typeface="Roboto Mono"/>
                <a:ea typeface="Roboto Mono"/>
                <a:cs typeface="Roboto Mono"/>
                <a:sym typeface="Roboto Mono"/>
              </a:rPr>
            </a:br>
            <a:endParaRPr sz="1800">
              <a:solidFill>
                <a:schemeClr val="dk1"/>
              </a:solidFill>
            </a:endParaRPr>
          </a:p>
          <a:p>
            <a:pPr indent="0" lvl="0" marL="0" rtl="0" algn="l">
              <a:spcBef>
                <a:spcPts val="1100"/>
              </a:spcBef>
              <a:spcAft>
                <a:spcPts val="0"/>
              </a:spcAft>
              <a:buClr>
                <a:schemeClr val="dk1"/>
              </a:buClr>
              <a:buSzPts val="1100"/>
              <a:buFont typeface="Arial"/>
              <a:buNone/>
            </a:pPr>
            <a:r>
              <a:rPr lang="en-US" sz="1800">
                <a:solidFill>
                  <a:schemeClr val="dk1"/>
                </a:solidFill>
              </a:rPr>
              <a:t>3. </a:t>
            </a:r>
            <a:r>
              <a:rPr b="1" lang="en-US" sz="1800">
                <a:solidFill>
                  <a:schemeClr val="dk1"/>
                </a:solidFill>
              </a:rPr>
              <a:t>Insights: </a:t>
            </a:r>
            <a:br>
              <a:rPr lang="en-US" sz="1800">
                <a:solidFill>
                  <a:schemeClr val="dk1"/>
                </a:solidFill>
              </a:rPr>
            </a:b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Top 5 performing countries with respect to revenue and units</a:t>
            </a:r>
            <a:endParaRPr sz="1800">
              <a:solidFill>
                <a:schemeClr val="dk1"/>
              </a:solidFill>
            </a:endParaRPr>
          </a:p>
          <a:p>
            <a:pPr indent="0" lvl="0" marL="0" rtl="0" algn="l">
              <a:spcBef>
                <a:spcPts val="0"/>
              </a:spcBef>
              <a:spcAft>
                <a:spcPts val="0"/>
              </a:spcAft>
              <a:buNone/>
            </a:pPr>
            <a:r>
              <a:rPr lang="en-US" sz="1800">
                <a:solidFill>
                  <a:schemeClr val="dk1"/>
                </a:solidFill>
              </a:rPr>
              <a:t>-  Countries having least amount of revenue</a:t>
            </a:r>
            <a:endParaRPr sz="1800">
              <a:solidFill>
                <a:schemeClr val="dk1"/>
              </a:solidFill>
            </a:endParaRPr>
          </a:p>
          <a:p>
            <a:pPr indent="0" lvl="0" marL="0" rtl="0" algn="l">
              <a:spcBef>
                <a:spcPts val="0"/>
              </a:spcBef>
              <a:spcAft>
                <a:spcPts val="0"/>
              </a:spcAft>
              <a:buNone/>
            </a:pPr>
            <a:r>
              <a:rPr lang="en-US" sz="1800">
                <a:solidFill>
                  <a:schemeClr val="dk1"/>
                </a:solidFill>
              </a:rPr>
              <a:t>- Geographical Spread</a:t>
            </a:r>
            <a:endParaRPr sz="1800">
              <a:solidFill>
                <a:schemeClr val="dk1"/>
              </a:solidFill>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43"/>
          <p:cNvSpPr txBox="1"/>
          <p:nvPr>
            <p:ph type="title"/>
          </p:nvPr>
        </p:nvSpPr>
        <p:spPr>
          <a:xfrm>
            <a:off x="9548300" y="1904513"/>
            <a:ext cx="8229600" cy="1143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38B6FF"/>
                </a:solidFill>
              </a:rPr>
              <a:t>Geography</a:t>
            </a:r>
            <a:endParaRPr b="1">
              <a:solidFill>
                <a:srgbClr val="38B6FF"/>
              </a:solidFill>
            </a:endParaRPr>
          </a:p>
        </p:txBody>
      </p:sp>
      <p:sp>
        <p:nvSpPr>
          <p:cNvPr id="529" name="Google Shape;529;p43"/>
          <p:cNvSpPr txBox="1"/>
          <p:nvPr>
            <p:ph type="title"/>
          </p:nvPr>
        </p:nvSpPr>
        <p:spPr>
          <a:xfrm>
            <a:off x="393700" y="206500"/>
            <a:ext cx="15203400" cy="8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sz="5400"/>
              <a:t>Phase 3</a:t>
            </a:r>
            <a:r>
              <a:rPr lang="en-US" sz="5400"/>
              <a:t> - Data Visualization (Initiated) </a:t>
            </a:r>
            <a:endParaRPr sz="5400"/>
          </a:p>
        </p:txBody>
      </p:sp>
      <p:cxnSp>
        <p:nvCxnSpPr>
          <p:cNvPr id="530" name="Google Shape;530;p43"/>
          <p:cNvCxnSpPr/>
          <p:nvPr/>
        </p:nvCxnSpPr>
        <p:spPr>
          <a:xfrm>
            <a:off x="8708350" y="2127575"/>
            <a:ext cx="102000" cy="8012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4"/>
          <p:cNvSpPr txBox="1"/>
          <p:nvPr>
            <p:ph type="title"/>
          </p:nvPr>
        </p:nvSpPr>
        <p:spPr>
          <a:xfrm>
            <a:off x="999100" y="1696900"/>
            <a:ext cx="15203400" cy="8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sz="6500">
                <a:solidFill>
                  <a:srgbClr val="38B6FF"/>
                </a:solidFill>
              </a:rPr>
              <a:t>CONCLUSION</a:t>
            </a:r>
            <a:endParaRPr sz="6500">
              <a:solidFill>
                <a:srgbClr val="38B6FF"/>
              </a:solidFill>
            </a:endParaRPr>
          </a:p>
        </p:txBody>
      </p:sp>
      <p:sp>
        <p:nvSpPr>
          <p:cNvPr id="537" name="Google Shape;537;p44"/>
          <p:cNvSpPr txBox="1"/>
          <p:nvPr/>
        </p:nvSpPr>
        <p:spPr>
          <a:xfrm>
            <a:off x="1476100" y="3613900"/>
            <a:ext cx="152034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a:p>
            <a:pPr indent="-406400" lvl="0" marL="342900" marR="0" rtl="0" algn="l">
              <a:lnSpc>
                <a:spcPct val="150000"/>
              </a:lnSpc>
              <a:spcBef>
                <a:spcPts val="0"/>
              </a:spcBef>
              <a:spcAft>
                <a:spcPts val="0"/>
              </a:spcAft>
              <a:buClr>
                <a:schemeClr val="dk1"/>
              </a:buClr>
              <a:buSzPts val="3400"/>
              <a:buFont typeface="Noto Sans Symbols"/>
              <a:buAutoNum type="arabicPeriod"/>
            </a:pPr>
            <a:r>
              <a:rPr lang="en-US" sz="3400">
                <a:solidFill>
                  <a:schemeClr val="dk1"/>
                </a:solidFill>
                <a:latin typeface="Calibri"/>
                <a:ea typeface="Calibri"/>
                <a:cs typeface="Calibri"/>
                <a:sym typeface="Calibri"/>
              </a:rPr>
              <a:t>Project work - </a:t>
            </a:r>
            <a:r>
              <a:rPr b="1" lang="en-US" sz="3400">
                <a:solidFill>
                  <a:srgbClr val="00FF00"/>
                </a:solidFill>
                <a:latin typeface="Calibri"/>
                <a:ea typeface="Calibri"/>
                <a:cs typeface="Calibri"/>
                <a:sym typeface="Calibri"/>
              </a:rPr>
              <a:t>On time </a:t>
            </a:r>
            <a:r>
              <a:rPr lang="en-US" sz="3400">
                <a:solidFill>
                  <a:schemeClr val="dk1"/>
                </a:solidFill>
                <a:latin typeface="Calibri"/>
                <a:ea typeface="Calibri"/>
                <a:cs typeface="Calibri"/>
                <a:sym typeface="Calibri"/>
              </a:rPr>
              <a:t>(No potential hurdles)</a:t>
            </a:r>
            <a:endParaRPr sz="3400">
              <a:solidFill>
                <a:schemeClr val="dk1"/>
              </a:solidFill>
              <a:latin typeface="Calibri"/>
              <a:ea typeface="Calibri"/>
              <a:cs typeface="Calibri"/>
              <a:sym typeface="Calibri"/>
            </a:endParaRPr>
          </a:p>
          <a:p>
            <a:pPr indent="-406400" lvl="0" marL="342900" marR="0" rtl="0" algn="l">
              <a:lnSpc>
                <a:spcPct val="150000"/>
              </a:lnSpc>
              <a:spcBef>
                <a:spcPts val="0"/>
              </a:spcBef>
              <a:spcAft>
                <a:spcPts val="0"/>
              </a:spcAft>
              <a:buClr>
                <a:schemeClr val="dk1"/>
              </a:buClr>
              <a:buSzPts val="3400"/>
              <a:buFont typeface="Calibri"/>
              <a:buAutoNum type="arabicPeriod"/>
            </a:pPr>
            <a:r>
              <a:rPr lang="en-US" sz="3400">
                <a:solidFill>
                  <a:schemeClr val="dk1"/>
                </a:solidFill>
                <a:latin typeface="Calibri"/>
                <a:ea typeface="Calibri"/>
                <a:cs typeface="Calibri"/>
                <a:sym typeface="Calibri"/>
              </a:rPr>
              <a:t>All team members have access to VM</a:t>
            </a:r>
            <a:endParaRPr sz="3400">
              <a:solidFill>
                <a:schemeClr val="dk1"/>
              </a:solidFill>
              <a:latin typeface="Calibri"/>
              <a:ea typeface="Calibri"/>
              <a:cs typeface="Calibri"/>
              <a:sym typeface="Calibri"/>
            </a:endParaRPr>
          </a:p>
          <a:p>
            <a:pPr indent="-444500" lvl="0" marL="457200" rtl="0" algn="l">
              <a:lnSpc>
                <a:spcPct val="150000"/>
              </a:lnSpc>
              <a:spcBef>
                <a:spcPts val="0"/>
              </a:spcBef>
              <a:spcAft>
                <a:spcPts val="0"/>
              </a:spcAft>
              <a:buClr>
                <a:schemeClr val="dk1"/>
              </a:buClr>
              <a:buSzPts val="3400"/>
              <a:buFont typeface="Calibri"/>
              <a:buAutoNum type="arabicPeriod"/>
            </a:pPr>
            <a:r>
              <a:rPr lang="en-US" sz="3400">
                <a:solidFill>
                  <a:schemeClr val="dk1"/>
                </a:solidFill>
                <a:latin typeface="Calibri"/>
                <a:ea typeface="Calibri"/>
                <a:cs typeface="Calibri"/>
                <a:sym typeface="Calibri"/>
              </a:rPr>
              <a:t>Technical review done for the final consolidated file till now  (peer review)</a:t>
            </a:r>
            <a:endParaRPr sz="3400">
              <a:solidFill>
                <a:schemeClr val="dk1"/>
              </a:solidFill>
              <a:latin typeface="Calibri"/>
              <a:ea typeface="Calibri"/>
              <a:cs typeface="Calibri"/>
              <a:sym typeface="Calibri"/>
            </a:endParaRPr>
          </a:p>
          <a:p>
            <a:pPr indent="-406400" lvl="0" marL="342900" marR="0" rtl="0" algn="l">
              <a:lnSpc>
                <a:spcPct val="150000"/>
              </a:lnSpc>
              <a:spcBef>
                <a:spcPts val="0"/>
              </a:spcBef>
              <a:spcAft>
                <a:spcPts val="0"/>
              </a:spcAft>
              <a:buClr>
                <a:schemeClr val="dk1"/>
              </a:buClr>
              <a:buSzPts val="3400"/>
              <a:buFont typeface="Calibri"/>
              <a:buAutoNum type="arabicPeriod"/>
            </a:pPr>
            <a:r>
              <a:rPr lang="en-US" sz="3400">
                <a:solidFill>
                  <a:schemeClr val="dk1"/>
                </a:solidFill>
                <a:latin typeface="Calibri"/>
                <a:ea typeface="Calibri"/>
                <a:cs typeface="Calibri"/>
                <a:sym typeface="Calibri"/>
              </a:rPr>
              <a:t>Prep for PL 300 - On time (All team members referring material)</a:t>
            </a:r>
            <a:endParaRPr sz="3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6"/>
          <p:cNvSpPr/>
          <p:nvPr/>
        </p:nvSpPr>
        <p:spPr>
          <a:xfrm>
            <a:off x="2417556"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6"/>
          <p:cNvSpPr/>
          <p:nvPr/>
        </p:nvSpPr>
        <p:spPr>
          <a:xfrm rot="5400000">
            <a:off x="14468027" y="-1800671"/>
            <a:ext cx="4744343" cy="2895600"/>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8" name="Google Shape;128;p16"/>
          <p:cNvPicPr preferRelativeResize="0"/>
          <p:nvPr/>
        </p:nvPicPr>
        <p:blipFill rotWithShape="1">
          <a:blip r:embed="rId5">
            <a:alphaModFix/>
          </a:blip>
          <a:srcRect b="0" l="0" r="0" t="0"/>
          <a:stretch/>
        </p:blipFill>
        <p:spPr>
          <a:xfrm>
            <a:off x="15078456" y="7077456"/>
            <a:ext cx="3086100" cy="3086100"/>
          </a:xfrm>
          <a:prstGeom prst="ellipse">
            <a:avLst/>
          </a:prstGeom>
          <a:noFill/>
          <a:ln>
            <a:noFill/>
          </a:ln>
        </p:spPr>
      </p:pic>
      <p:sp>
        <p:nvSpPr>
          <p:cNvPr id="129" name="Google Shape;129;p16"/>
          <p:cNvSpPr txBox="1"/>
          <p:nvPr/>
        </p:nvSpPr>
        <p:spPr>
          <a:xfrm>
            <a:off x="1534650" y="2428738"/>
            <a:ext cx="14163300" cy="6326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a:p>
            <a:pPr indent="-381000" lvl="0" marL="457200" marR="0" rtl="0" algn="l">
              <a:lnSpc>
                <a:spcPct val="150000"/>
              </a:lnSpc>
              <a:spcBef>
                <a:spcPts val="0"/>
              </a:spcBef>
              <a:spcAft>
                <a:spcPts val="0"/>
              </a:spcAft>
              <a:buSzPts val="2400"/>
              <a:buFont typeface="Calibri"/>
              <a:buAutoNum type="arabicPeriod"/>
            </a:pPr>
            <a:r>
              <a:rPr b="1" lang="en-US" sz="2400">
                <a:solidFill>
                  <a:srgbClr val="38B6FF"/>
                </a:solidFill>
                <a:latin typeface="Calibri"/>
                <a:ea typeface="Calibri"/>
                <a:cs typeface="Calibri"/>
                <a:sym typeface="Calibri"/>
              </a:rPr>
              <a:t>Sales Analysis: </a:t>
            </a:r>
            <a:r>
              <a:rPr lang="en-US" sz="2400">
                <a:latin typeface="Calibri"/>
                <a:ea typeface="Calibri"/>
                <a:cs typeface="Calibri"/>
                <a:sym typeface="Calibri"/>
              </a:rPr>
              <a:t>Visualize historical sales data (yearly, monthly, quarterly, weekly) for revenue and units to understand trends and identify potential growth areas.</a:t>
            </a:r>
            <a:endParaRPr sz="2400">
              <a:latin typeface="Calibri"/>
              <a:ea typeface="Calibri"/>
              <a:cs typeface="Calibri"/>
              <a:sym typeface="Calibri"/>
            </a:endParaRPr>
          </a:p>
          <a:p>
            <a:pPr indent="-381000" lvl="0" marL="457200" marR="0" rtl="0" algn="l">
              <a:lnSpc>
                <a:spcPct val="150000"/>
              </a:lnSpc>
              <a:spcBef>
                <a:spcPts val="0"/>
              </a:spcBef>
              <a:spcAft>
                <a:spcPts val="0"/>
              </a:spcAft>
              <a:buSzPts val="2400"/>
              <a:buFont typeface="Calibri"/>
              <a:buAutoNum type="arabicPeriod"/>
            </a:pPr>
            <a:r>
              <a:rPr b="1" lang="en-US" sz="2400">
                <a:solidFill>
                  <a:srgbClr val="38B6FF"/>
                </a:solidFill>
                <a:latin typeface="Calibri"/>
                <a:ea typeface="Calibri"/>
                <a:cs typeface="Calibri"/>
                <a:sym typeface="Calibri"/>
              </a:rPr>
              <a:t>Product Category Insights: </a:t>
            </a:r>
            <a:r>
              <a:rPr lang="en-US" sz="2400">
                <a:latin typeface="Calibri"/>
                <a:ea typeface="Calibri"/>
                <a:cs typeface="Calibri"/>
                <a:sym typeface="Calibri"/>
              </a:rPr>
              <a:t>Leverage data to uncover sales volume, revenue contribution, and growth rate per category and subcategory, further segmented by product pricing type. This allows you to plan for new product development by identifying high-performing or under-served categories within specific pricing models.</a:t>
            </a:r>
            <a:endParaRPr sz="2400">
              <a:latin typeface="Calibri"/>
              <a:ea typeface="Calibri"/>
              <a:cs typeface="Calibri"/>
              <a:sym typeface="Calibri"/>
            </a:endParaRPr>
          </a:p>
          <a:p>
            <a:pPr indent="-381000" lvl="0" marL="457200" marR="0" rtl="0" algn="l">
              <a:lnSpc>
                <a:spcPct val="150000"/>
              </a:lnSpc>
              <a:spcBef>
                <a:spcPts val="0"/>
              </a:spcBef>
              <a:spcAft>
                <a:spcPts val="0"/>
              </a:spcAft>
              <a:buSzPts val="2400"/>
              <a:buFont typeface="Calibri"/>
              <a:buAutoNum type="arabicPeriod"/>
            </a:pPr>
            <a:r>
              <a:rPr b="1" lang="en-US" sz="2400">
                <a:solidFill>
                  <a:srgbClr val="38B6FF"/>
                </a:solidFill>
                <a:latin typeface="Calibri"/>
                <a:ea typeface="Calibri"/>
                <a:cs typeface="Calibri"/>
                <a:sym typeface="Calibri"/>
              </a:rPr>
              <a:t>Geographic Market Exploration:</a:t>
            </a:r>
            <a:r>
              <a:rPr b="1" lang="en-US" sz="2400">
                <a:latin typeface="Calibri"/>
                <a:ea typeface="Calibri"/>
                <a:cs typeface="Calibri"/>
                <a:sym typeface="Calibri"/>
              </a:rPr>
              <a:t> </a:t>
            </a:r>
            <a:r>
              <a:rPr lang="en-US" sz="2400">
                <a:latin typeface="Calibri"/>
                <a:ea typeface="Calibri"/>
                <a:cs typeface="Calibri"/>
                <a:sym typeface="Calibri"/>
              </a:rPr>
              <a:t>Analyze regional sales, market share, high-performing and low-performing regions by unit and revenue. This aids in identifying new market opportunities for existing products.</a:t>
            </a:r>
            <a:endParaRPr sz="2400">
              <a:latin typeface="Calibri"/>
              <a:ea typeface="Calibri"/>
              <a:cs typeface="Calibri"/>
              <a:sym typeface="Calibri"/>
            </a:endParaRPr>
          </a:p>
          <a:p>
            <a:pPr indent="-381000" lvl="0" marL="457200" marR="0" rtl="0" algn="l">
              <a:lnSpc>
                <a:spcPct val="150000"/>
              </a:lnSpc>
              <a:spcBef>
                <a:spcPts val="0"/>
              </a:spcBef>
              <a:spcAft>
                <a:spcPts val="0"/>
              </a:spcAft>
              <a:buSzPts val="2400"/>
              <a:buFont typeface="Calibri"/>
              <a:buAutoNum type="arabicPeriod"/>
            </a:pPr>
            <a:r>
              <a:rPr b="1" lang="en-US" sz="2400">
                <a:solidFill>
                  <a:srgbClr val="38B6FF"/>
                </a:solidFill>
                <a:latin typeface="Calibri"/>
                <a:ea typeface="Calibri"/>
                <a:cs typeface="Calibri"/>
                <a:sym typeface="Calibri"/>
              </a:rPr>
              <a:t>Sales Rep Performance:</a:t>
            </a:r>
            <a:r>
              <a:rPr lang="en-US" sz="2400">
                <a:latin typeface="Calibri"/>
                <a:ea typeface="Calibri"/>
                <a:cs typeface="Calibri"/>
                <a:sym typeface="Calibri"/>
              </a:rPr>
              <a:t> Track sales by sales rep to identify strengths and weaknesses. This allows for targeted training and improvement of sales efforts towards new opportunities </a:t>
            </a:r>
            <a:endParaRPr sz="2400">
              <a:latin typeface="Calibri"/>
              <a:ea typeface="Calibri"/>
              <a:cs typeface="Calibri"/>
              <a:sym typeface="Calibri"/>
            </a:endParaRPr>
          </a:p>
          <a:p>
            <a:pPr indent="0" lvl="0" marL="0" marR="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p:txBody>
      </p:sp>
      <p:sp>
        <p:nvSpPr>
          <p:cNvPr id="130" name="Google Shape;130;p16"/>
          <p:cNvSpPr txBox="1"/>
          <p:nvPr>
            <p:ph type="title"/>
          </p:nvPr>
        </p:nvSpPr>
        <p:spPr>
          <a:xfrm>
            <a:off x="1202800" y="1136125"/>
            <a:ext cx="15203400" cy="8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sz="5400"/>
              <a:t>DASHBOARD INSIGHTS</a:t>
            </a:r>
            <a:endParaRPr sz="5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p:nvPr/>
        </p:nvSpPr>
        <p:spPr>
          <a:xfrm>
            <a:off x="2417556"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17"/>
          <p:cNvSpPr/>
          <p:nvPr/>
        </p:nvSpPr>
        <p:spPr>
          <a:xfrm rot="5400000">
            <a:off x="14470957" y="-1800510"/>
            <a:ext cx="4741574" cy="2892509"/>
          </a:xfrm>
          <a:custGeom>
            <a:rect b="b" l="l" r="r" t="t"/>
            <a:pathLst>
              <a:path extrusionOk="0" h="4161883" w="5450085">
                <a:moveTo>
                  <a:pt x="0" y="0"/>
                </a:moveTo>
                <a:lnTo>
                  <a:pt x="5450085" y="0"/>
                </a:lnTo>
                <a:lnTo>
                  <a:pt x="5450085" y="4161884"/>
                </a:lnTo>
                <a:lnTo>
                  <a:pt x="0" y="4161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7" name="Google Shape;137;p17"/>
          <p:cNvPicPr preferRelativeResize="0"/>
          <p:nvPr/>
        </p:nvPicPr>
        <p:blipFill rotWithShape="1">
          <a:blip r:embed="rId5">
            <a:alphaModFix/>
          </a:blip>
          <a:srcRect b="0" l="0" r="0" t="0"/>
          <a:stretch/>
        </p:blipFill>
        <p:spPr>
          <a:xfrm>
            <a:off x="15078456" y="7077456"/>
            <a:ext cx="3086100" cy="3086100"/>
          </a:xfrm>
          <a:prstGeom prst="ellipse">
            <a:avLst/>
          </a:prstGeom>
          <a:noFill/>
          <a:ln>
            <a:noFill/>
          </a:ln>
        </p:spPr>
      </p:pic>
      <p:sp>
        <p:nvSpPr>
          <p:cNvPr id="138" name="Google Shape;138;p17"/>
          <p:cNvSpPr txBox="1"/>
          <p:nvPr/>
        </p:nvSpPr>
        <p:spPr>
          <a:xfrm>
            <a:off x="1534650" y="3752788"/>
            <a:ext cx="14163300" cy="4725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Overview (Key Performance Indicators): </a:t>
            </a:r>
            <a:r>
              <a:rPr lang="en-US" sz="4000">
                <a:solidFill>
                  <a:schemeClr val="dk1"/>
                </a:solidFill>
                <a:latin typeface="Calibri"/>
                <a:ea typeface="Calibri"/>
                <a:cs typeface="Calibri"/>
                <a:sym typeface="Calibri"/>
              </a:rPr>
              <a:t>Parina &amp; Team</a:t>
            </a:r>
            <a:endParaRPr sz="4000">
              <a:solidFill>
                <a:schemeClr val="dk1"/>
              </a:solidFill>
              <a:latin typeface="Calibri"/>
              <a:ea typeface="Calibri"/>
              <a:cs typeface="Calibri"/>
              <a:sym typeface="Calibri"/>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Sales Analysis: </a:t>
            </a:r>
            <a:r>
              <a:rPr lang="en-US" sz="4000">
                <a:solidFill>
                  <a:schemeClr val="dk1"/>
                </a:solidFill>
                <a:latin typeface="Calibri"/>
                <a:ea typeface="Calibri"/>
                <a:cs typeface="Calibri"/>
                <a:sym typeface="Calibri"/>
              </a:rPr>
              <a:t>Aditya</a:t>
            </a:r>
            <a:endParaRPr sz="4000">
              <a:latin typeface="Calibri"/>
              <a:ea typeface="Calibri"/>
              <a:cs typeface="Calibri"/>
              <a:sym typeface="Calibri"/>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Product Category Insights: </a:t>
            </a:r>
            <a:r>
              <a:rPr lang="en-US" sz="4000">
                <a:solidFill>
                  <a:schemeClr val="dk1"/>
                </a:solidFill>
                <a:latin typeface="Calibri"/>
                <a:ea typeface="Calibri"/>
                <a:cs typeface="Calibri"/>
                <a:sym typeface="Calibri"/>
              </a:rPr>
              <a:t>Vidita</a:t>
            </a:r>
            <a:endParaRPr sz="4000">
              <a:latin typeface="Calibri"/>
              <a:ea typeface="Calibri"/>
              <a:cs typeface="Calibri"/>
              <a:sym typeface="Calibri"/>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Geographic Market Exploration:</a:t>
            </a:r>
            <a:r>
              <a:rPr b="1" lang="en-US" sz="4000">
                <a:latin typeface="Calibri"/>
                <a:ea typeface="Calibri"/>
                <a:cs typeface="Calibri"/>
                <a:sym typeface="Calibri"/>
              </a:rPr>
              <a:t> </a:t>
            </a:r>
            <a:r>
              <a:rPr lang="en-US" sz="4000">
                <a:solidFill>
                  <a:schemeClr val="dk1"/>
                </a:solidFill>
                <a:latin typeface="Calibri"/>
                <a:ea typeface="Calibri"/>
                <a:cs typeface="Calibri"/>
                <a:sym typeface="Calibri"/>
              </a:rPr>
              <a:t>Shikha</a:t>
            </a:r>
            <a:endParaRPr sz="4000">
              <a:latin typeface="Calibri"/>
              <a:ea typeface="Calibri"/>
              <a:cs typeface="Calibri"/>
              <a:sym typeface="Calibri"/>
            </a:endParaRPr>
          </a:p>
          <a:p>
            <a:pPr indent="-482600" lvl="0" marL="457200" marR="0" rtl="0" algn="l">
              <a:lnSpc>
                <a:spcPct val="150000"/>
              </a:lnSpc>
              <a:spcBef>
                <a:spcPts val="0"/>
              </a:spcBef>
              <a:spcAft>
                <a:spcPts val="0"/>
              </a:spcAft>
              <a:buSzPts val="4000"/>
              <a:buFont typeface="Calibri"/>
              <a:buAutoNum type="arabicPeriod"/>
            </a:pPr>
            <a:r>
              <a:rPr b="1" lang="en-US" sz="4000">
                <a:solidFill>
                  <a:srgbClr val="38B6FF"/>
                </a:solidFill>
                <a:latin typeface="Calibri"/>
                <a:ea typeface="Calibri"/>
                <a:cs typeface="Calibri"/>
                <a:sym typeface="Calibri"/>
              </a:rPr>
              <a:t>Sales Rep Performance:</a:t>
            </a:r>
            <a:r>
              <a:rPr lang="en-US" sz="4000">
                <a:latin typeface="Calibri"/>
                <a:ea typeface="Calibri"/>
                <a:cs typeface="Calibri"/>
                <a:sym typeface="Calibri"/>
              </a:rPr>
              <a:t> </a:t>
            </a:r>
            <a:r>
              <a:rPr lang="en-US" sz="4000">
                <a:solidFill>
                  <a:schemeClr val="dk1"/>
                </a:solidFill>
                <a:latin typeface="Calibri"/>
                <a:ea typeface="Calibri"/>
                <a:cs typeface="Calibri"/>
                <a:sym typeface="Calibri"/>
              </a:rPr>
              <a:t>Parina</a:t>
            </a:r>
            <a:endParaRPr b="1" sz="4000">
              <a:solidFill>
                <a:schemeClr val="dk1"/>
              </a:solidFill>
              <a:latin typeface="Calibri"/>
              <a:ea typeface="Calibri"/>
              <a:cs typeface="Calibri"/>
              <a:sym typeface="Calibri"/>
            </a:endParaRPr>
          </a:p>
        </p:txBody>
      </p:sp>
      <p:sp>
        <p:nvSpPr>
          <p:cNvPr id="139" name="Google Shape;139;p17"/>
          <p:cNvSpPr txBox="1"/>
          <p:nvPr>
            <p:ph type="title"/>
          </p:nvPr>
        </p:nvSpPr>
        <p:spPr>
          <a:xfrm>
            <a:off x="1202800" y="1136125"/>
            <a:ext cx="15203400" cy="8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Calibri"/>
              <a:buNone/>
            </a:pPr>
            <a:r>
              <a:rPr lang="en-US" sz="5400"/>
              <a:t>APPROACH - </a:t>
            </a:r>
            <a:endParaRPr sz="5400"/>
          </a:p>
        </p:txBody>
      </p:sp>
      <p:sp>
        <p:nvSpPr>
          <p:cNvPr id="140" name="Google Shape;140;p17"/>
          <p:cNvSpPr txBox="1"/>
          <p:nvPr/>
        </p:nvSpPr>
        <p:spPr>
          <a:xfrm>
            <a:off x="1454250" y="2337200"/>
            <a:ext cx="153795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We plan to have the following key pages as mentioned below for our Power BI report. Team members </a:t>
            </a:r>
            <a:r>
              <a:rPr lang="en-US" sz="3200">
                <a:solidFill>
                  <a:schemeClr val="dk1"/>
                </a:solidFill>
                <a:latin typeface="Calibri"/>
                <a:ea typeface="Calibri"/>
                <a:cs typeface="Calibri"/>
                <a:sym typeface="Calibri"/>
              </a:rPr>
              <a:t>responsible</a:t>
            </a:r>
            <a:r>
              <a:rPr lang="en-US" sz="3200">
                <a:solidFill>
                  <a:schemeClr val="dk1"/>
                </a:solidFill>
                <a:latin typeface="Calibri"/>
                <a:ea typeface="Calibri"/>
                <a:cs typeface="Calibri"/>
                <a:sym typeface="Calibri"/>
              </a:rPr>
              <a:t> for each are as indicated</a:t>
            </a:r>
            <a:endParaRPr sz="32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p:nvPr/>
        </p:nvSpPr>
        <p:spPr>
          <a:xfrm>
            <a:off x="2520518" y="9591001"/>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6" name="Google Shape;146;p18"/>
          <p:cNvPicPr preferRelativeResize="0"/>
          <p:nvPr/>
        </p:nvPicPr>
        <p:blipFill rotWithShape="1">
          <a:blip r:embed="rId4">
            <a:alphaModFix/>
          </a:blip>
          <a:srcRect b="0" l="0" r="0" t="0"/>
          <a:stretch/>
        </p:blipFill>
        <p:spPr>
          <a:xfrm>
            <a:off x="15078456" y="7077456"/>
            <a:ext cx="3086100" cy="3086100"/>
          </a:xfrm>
          <a:prstGeom prst="ellipse">
            <a:avLst/>
          </a:prstGeom>
          <a:noFill/>
          <a:ln>
            <a:noFill/>
          </a:ln>
        </p:spPr>
      </p:pic>
      <p:sp>
        <p:nvSpPr>
          <p:cNvPr id="147" name="Google Shape;147;p18"/>
          <p:cNvSpPr txBox="1"/>
          <p:nvPr/>
        </p:nvSpPr>
        <p:spPr>
          <a:xfrm>
            <a:off x="533400" y="1021259"/>
            <a:ext cx="583473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Calibri"/>
                <a:ea typeface="Calibri"/>
                <a:cs typeface="Calibri"/>
                <a:sym typeface="Calibri"/>
              </a:rPr>
              <a:t>TECHNICAL DETAILS</a:t>
            </a:r>
            <a:endParaRPr b="1"/>
          </a:p>
        </p:txBody>
      </p:sp>
      <p:graphicFrame>
        <p:nvGraphicFramePr>
          <p:cNvPr id="148" name="Google Shape;148;p18"/>
          <p:cNvGraphicFramePr/>
          <p:nvPr/>
        </p:nvGraphicFramePr>
        <p:xfrm>
          <a:off x="872150" y="2261875"/>
          <a:ext cx="3000000" cy="3000000"/>
        </p:xfrm>
        <a:graphic>
          <a:graphicData uri="http://schemas.openxmlformats.org/drawingml/2006/table">
            <a:tbl>
              <a:tblPr bandRow="1" firstRow="1">
                <a:noFill/>
                <a:tableStyleId>{D58EB90F-F398-4643-9033-AD4B2FF4F860}</a:tableStyleId>
              </a:tblPr>
              <a:tblGrid>
                <a:gridCol w="3048000"/>
                <a:gridCol w="13182600"/>
              </a:tblGrid>
              <a:tr h="370850">
                <a:tc>
                  <a:txBody>
                    <a:bodyPr/>
                    <a:lstStyle/>
                    <a:p>
                      <a:pPr indent="0" lvl="0" marL="0" marR="0" rtl="0" algn="l">
                        <a:spcBef>
                          <a:spcPts val="0"/>
                        </a:spcBef>
                        <a:spcAft>
                          <a:spcPts val="0"/>
                        </a:spcAft>
                        <a:buNone/>
                      </a:pPr>
                      <a:r>
                        <a:rPr b="1" lang="en-US" sz="2800">
                          <a:solidFill>
                            <a:schemeClr val="lt1"/>
                          </a:solidFill>
                        </a:rPr>
                        <a:t>Project Duration</a:t>
                      </a:r>
                      <a:endParaRPr b="1" sz="2800" u="none" cap="none" strike="noStrike">
                        <a:solidFill>
                          <a:schemeClr val="lt1"/>
                        </a:solidFill>
                      </a:endParaRPr>
                    </a:p>
                  </a:txBody>
                  <a:tcPr marT="45725" marB="45725" marR="91450" marL="91450">
                    <a:solidFill>
                      <a:srgbClr val="38B6FF"/>
                    </a:solidFill>
                  </a:tcPr>
                </a:tc>
                <a:tc>
                  <a:txBody>
                    <a:bodyPr/>
                    <a:lstStyle/>
                    <a:p>
                      <a:pPr indent="0" lvl="0" marL="0" marR="0" rtl="0" algn="l">
                        <a:spcBef>
                          <a:spcPts val="0"/>
                        </a:spcBef>
                        <a:spcAft>
                          <a:spcPts val="0"/>
                        </a:spcAft>
                        <a:buNone/>
                      </a:pPr>
                      <a:r>
                        <a:rPr lang="en-US" sz="2700"/>
                        <a:t>4-5 weeks</a:t>
                      </a:r>
                      <a:endParaRPr sz="2700"/>
                    </a:p>
                  </a:txBody>
                  <a:tcPr marT="45725" marB="45725" marR="91450" marL="91450"/>
                </a:tc>
              </a:tr>
              <a:tr h="370850">
                <a:tc>
                  <a:txBody>
                    <a:bodyPr/>
                    <a:lstStyle/>
                    <a:p>
                      <a:pPr indent="0" lvl="0" marL="0" marR="0" rtl="0" algn="l">
                        <a:spcBef>
                          <a:spcPts val="0"/>
                        </a:spcBef>
                        <a:spcAft>
                          <a:spcPts val="0"/>
                        </a:spcAft>
                        <a:buNone/>
                      </a:pPr>
                      <a:r>
                        <a:rPr b="1" lang="en-US" sz="2800">
                          <a:solidFill>
                            <a:schemeClr val="lt1"/>
                          </a:solidFill>
                        </a:rPr>
                        <a:t>Resource allocation</a:t>
                      </a:r>
                      <a:endParaRPr b="1" sz="2800">
                        <a:solidFill>
                          <a:schemeClr val="lt1"/>
                        </a:solidFill>
                      </a:endParaRPr>
                    </a:p>
                  </a:txBody>
                  <a:tcPr marT="45725" marB="45725" marR="91450" marL="91450">
                    <a:solidFill>
                      <a:srgbClr val="38B6FF"/>
                    </a:solidFill>
                  </a:tcPr>
                </a:tc>
                <a:tc>
                  <a:txBody>
                    <a:bodyPr/>
                    <a:lstStyle/>
                    <a:p>
                      <a:pPr indent="0" lvl="0" marL="0" marR="0" rtl="0" algn="l">
                        <a:spcBef>
                          <a:spcPts val="0"/>
                        </a:spcBef>
                        <a:spcAft>
                          <a:spcPts val="0"/>
                        </a:spcAft>
                        <a:buNone/>
                      </a:pPr>
                      <a:r>
                        <a:rPr lang="en-US" sz="2700"/>
                        <a:t>4 Analysts</a:t>
                      </a:r>
                      <a:endParaRPr sz="2700"/>
                    </a:p>
                  </a:txBody>
                  <a:tcPr marT="45725" marB="45725" marR="91450" marL="91450"/>
                </a:tc>
              </a:tr>
              <a:tr h="370850">
                <a:tc>
                  <a:txBody>
                    <a:bodyPr/>
                    <a:lstStyle/>
                    <a:p>
                      <a:pPr indent="0" lvl="0" marL="0" marR="0" rtl="0" algn="l">
                        <a:spcBef>
                          <a:spcPts val="0"/>
                        </a:spcBef>
                        <a:spcAft>
                          <a:spcPts val="0"/>
                        </a:spcAft>
                        <a:buNone/>
                      </a:pPr>
                      <a:r>
                        <a:rPr b="1" lang="en-US" sz="2800" u="none" cap="none" strike="noStrike">
                          <a:solidFill>
                            <a:schemeClr val="lt1"/>
                          </a:solidFill>
                        </a:rPr>
                        <a:t>Data Sources</a:t>
                      </a:r>
                      <a:endParaRPr b="1">
                        <a:solidFill>
                          <a:schemeClr val="lt1"/>
                        </a:solidFill>
                      </a:endParaRPr>
                    </a:p>
                  </a:txBody>
                  <a:tcPr marT="45725" marB="45725" marR="91450" marL="91450">
                    <a:solidFill>
                      <a:srgbClr val="38B6FF"/>
                    </a:solidFill>
                  </a:tcPr>
                </a:tc>
                <a:tc>
                  <a:txBody>
                    <a:bodyPr/>
                    <a:lstStyle/>
                    <a:p>
                      <a:pPr indent="0" lvl="0" marL="0" marR="0" rtl="0" algn="l">
                        <a:spcBef>
                          <a:spcPts val="0"/>
                        </a:spcBef>
                        <a:spcAft>
                          <a:spcPts val="0"/>
                        </a:spcAft>
                        <a:buNone/>
                      </a:pPr>
                      <a:r>
                        <a:rPr lang="en-US" sz="2700"/>
                        <a:t>CSV</a:t>
                      </a:r>
                      <a:r>
                        <a:rPr lang="en-US" sz="2700"/>
                        <a:t> (Sales) , SQL Server (Product details), Excels (Dimensions)</a:t>
                      </a:r>
                      <a:endParaRPr sz="1300"/>
                    </a:p>
                  </a:txBody>
                  <a:tcPr marT="45725" marB="45725" marR="91450" marL="91450"/>
                </a:tc>
              </a:tr>
              <a:tr h="370850">
                <a:tc>
                  <a:txBody>
                    <a:bodyPr/>
                    <a:lstStyle/>
                    <a:p>
                      <a:pPr indent="0" lvl="0" marL="0" marR="0" rtl="0" algn="l">
                        <a:spcBef>
                          <a:spcPts val="0"/>
                        </a:spcBef>
                        <a:spcAft>
                          <a:spcPts val="0"/>
                        </a:spcAft>
                        <a:buNone/>
                      </a:pPr>
                      <a:r>
                        <a:rPr b="1" lang="en-US" sz="2800">
                          <a:solidFill>
                            <a:schemeClr val="lt1"/>
                          </a:solidFill>
                        </a:rPr>
                        <a:t>Data Fields</a:t>
                      </a:r>
                      <a:endParaRPr b="1">
                        <a:solidFill>
                          <a:schemeClr val="lt1"/>
                        </a:solidFill>
                      </a:endParaRPr>
                    </a:p>
                  </a:txBody>
                  <a:tcPr marT="45725" marB="45725" marR="91450" marL="91450">
                    <a:solidFill>
                      <a:srgbClr val="38B6FF"/>
                    </a:solidFill>
                  </a:tcPr>
                </a:tc>
                <a:tc>
                  <a:txBody>
                    <a:bodyPr/>
                    <a:lstStyle/>
                    <a:p>
                      <a:pPr indent="0" lvl="0" marL="0" marR="0" rtl="0" algn="l">
                        <a:lnSpc>
                          <a:spcPct val="100000"/>
                        </a:lnSpc>
                        <a:spcBef>
                          <a:spcPts val="0"/>
                        </a:spcBef>
                        <a:spcAft>
                          <a:spcPts val="0"/>
                        </a:spcAft>
                        <a:buClr>
                          <a:schemeClr val="dk1"/>
                        </a:buClr>
                        <a:buSzPts val="2800"/>
                        <a:buFont typeface="Calibri"/>
                        <a:buNone/>
                      </a:pPr>
                      <a:r>
                        <a:rPr b="0" i="0" lang="en-US" sz="2700" u="none" strike="noStrike">
                          <a:latin typeface="Calibri"/>
                          <a:ea typeface="Calibri"/>
                          <a:cs typeface="Calibri"/>
                          <a:sym typeface="Calibri"/>
                        </a:rPr>
                        <a:t>Sales for 4 years : fSalesPrimaryKey, ProductID, SalesRepID, Location, Date, Units, PercentOfStandardCost, RevenueDiscount</a:t>
                      </a:r>
                      <a:endParaRPr sz="1700"/>
                    </a:p>
                    <a:p>
                      <a:pPr indent="0" lvl="0" marL="0" marR="0" rtl="0" algn="l">
                        <a:lnSpc>
                          <a:spcPct val="100000"/>
                        </a:lnSpc>
                        <a:spcBef>
                          <a:spcPts val="0"/>
                        </a:spcBef>
                        <a:spcAft>
                          <a:spcPts val="0"/>
                        </a:spcAft>
                        <a:buClr>
                          <a:schemeClr val="dk1"/>
                        </a:buClr>
                        <a:buSzPts val="2800"/>
                        <a:buFont typeface="Calibri"/>
                        <a:buNone/>
                      </a:pPr>
                      <a:r>
                        <a:rPr b="0" i="0" lang="en-US" sz="2700" u="none" strike="noStrike">
                          <a:latin typeface="Calibri"/>
                          <a:ea typeface="Calibri"/>
                          <a:cs typeface="Calibri"/>
                          <a:sym typeface="Calibri"/>
                        </a:rPr>
                        <a:t>Product details - </a:t>
                      </a:r>
                      <a:r>
                        <a:rPr lang="en-US" sz="2700"/>
                        <a:t>Product ID, color, Retails Price, Standard Cost, Sub category</a:t>
                      </a:r>
                      <a:endParaRPr sz="1300"/>
                    </a:p>
                    <a:p>
                      <a:pPr indent="0" lvl="0" marL="0" marR="0" rtl="0" algn="l">
                        <a:spcBef>
                          <a:spcPts val="0"/>
                        </a:spcBef>
                        <a:spcAft>
                          <a:spcPts val="0"/>
                        </a:spcAft>
                        <a:buClr>
                          <a:schemeClr val="dk1"/>
                        </a:buClr>
                        <a:buSzPts val="2800"/>
                        <a:buFont typeface="Calibri"/>
                        <a:buNone/>
                      </a:pPr>
                      <a:r>
                        <a:rPr lang="en-US" sz="2700"/>
                        <a:t>Sales Rep - ID and name</a:t>
                      </a:r>
                      <a:endParaRPr sz="1300"/>
                    </a:p>
                    <a:p>
                      <a:pPr indent="0" lvl="0" marL="0" marR="0" rtl="0" algn="l">
                        <a:spcBef>
                          <a:spcPts val="0"/>
                        </a:spcBef>
                        <a:spcAft>
                          <a:spcPts val="0"/>
                        </a:spcAft>
                        <a:buClr>
                          <a:schemeClr val="dk1"/>
                        </a:buClr>
                        <a:buSzPts val="2800"/>
                        <a:buFont typeface="Calibri"/>
                        <a:buNone/>
                      </a:pPr>
                      <a:r>
                        <a:rPr lang="en-US" sz="2700"/>
                        <a:t>Geography - Place</a:t>
                      </a:r>
                      <a:endParaRPr sz="1300"/>
                    </a:p>
                    <a:p>
                      <a:pPr indent="0" lvl="0" marL="0" marR="0" rtl="0" algn="l">
                        <a:spcBef>
                          <a:spcPts val="0"/>
                        </a:spcBef>
                        <a:spcAft>
                          <a:spcPts val="0"/>
                        </a:spcAft>
                        <a:buClr>
                          <a:schemeClr val="dk1"/>
                        </a:buClr>
                        <a:buSzPts val="2800"/>
                        <a:buFont typeface="Calibri"/>
                        <a:buNone/>
                      </a:pPr>
                      <a:r>
                        <a:rPr lang="en-US" sz="2700"/>
                        <a:t>Subcategory - ID and category</a:t>
                      </a:r>
                      <a:endParaRPr sz="1300"/>
                    </a:p>
                  </a:txBody>
                  <a:tcPr marT="45725" marB="45725" marR="91450" marL="91450"/>
                </a:tc>
              </a:tr>
              <a:tr h="370850">
                <a:tc>
                  <a:txBody>
                    <a:bodyPr/>
                    <a:lstStyle/>
                    <a:p>
                      <a:pPr indent="0" lvl="0" marL="0" marR="0" rtl="0" algn="l">
                        <a:spcBef>
                          <a:spcPts val="0"/>
                        </a:spcBef>
                        <a:spcAft>
                          <a:spcPts val="0"/>
                        </a:spcAft>
                        <a:buNone/>
                      </a:pPr>
                      <a:r>
                        <a:rPr b="1" lang="en-US" sz="2800">
                          <a:solidFill>
                            <a:schemeClr val="lt1"/>
                          </a:solidFill>
                        </a:rPr>
                        <a:t>Tech Stack</a:t>
                      </a:r>
                      <a:endParaRPr b="1">
                        <a:solidFill>
                          <a:schemeClr val="lt1"/>
                        </a:solidFill>
                      </a:endParaRPr>
                    </a:p>
                  </a:txBody>
                  <a:tcPr marT="45725" marB="45725" marR="91450" marL="91450">
                    <a:solidFill>
                      <a:srgbClr val="38B6FF"/>
                    </a:solidFill>
                  </a:tcPr>
                </a:tc>
                <a:tc>
                  <a:txBody>
                    <a:bodyPr/>
                    <a:lstStyle/>
                    <a:p>
                      <a:pPr indent="0" lvl="0" marL="0" marR="0" rtl="0" algn="l">
                        <a:spcBef>
                          <a:spcPts val="0"/>
                        </a:spcBef>
                        <a:spcAft>
                          <a:spcPts val="0"/>
                        </a:spcAft>
                        <a:buNone/>
                      </a:pPr>
                      <a:r>
                        <a:rPr b="1" lang="en-US" sz="2700"/>
                        <a:t>Power BI:</a:t>
                      </a:r>
                      <a:r>
                        <a:rPr lang="en-US" sz="2700"/>
                        <a:t> Data visualization and reporting </a:t>
                      </a:r>
                      <a:endParaRPr sz="1300"/>
                    </a:p>
                    <a:p>
                      <a:pPr indent="0" lvl="0" marL="0" marR="0" rtl="0" algn="l">
                        <a:spcBef>
                          <a:spcPts val="0"/>
                        </a:spcBef>
                        <a:spcAft>
                          <a:spcPts val="0"/>
                        </a:spcAft>
                        <a:buNone/>
                      </a:pPr>
                      <a:r>
                        <a:rPr b="1" lang="en-US" sz="2700"/>
                        <a:t>Data Cleaning and Preparation Tools:</a:t>
                      </a:r>
                      <a:r>
                        <a:rPr lang="en-US" sz="2700"/>
                        <a:t> Power Query</a:t>
                      </a:r>
                      <a:endParaRPr sz="1300"/>
                    </a:p>
                    <a:p>
                      <a:pPr indent="0" lvl="0" marL="0" marR="0" rtl="0" algn="l">
                        <a:spcBef>
                          <a:spcPts val="0"/>
                        </a:spcBef>
                        <a:spcAft>
                          <a:spcPts val="0"/>
                        </a:spcAft>
                        <a:buNone/>
                      </a:pPr>
                      <a:r>
                        <a:rPr b="1" lang="en-US" sz="2700"/>
                        <a:t>Data Modeling:</a:t>
                      </a:r>
                      <a:r>
                        <a:rPr lang="en-US" sz="2700"/>
                        <a:t> Power Query or DAX for data modeling and relationships </a:t>
                      </a:r>
                      <a:endParaRPr sz="1300"/>
                    </a:p>
                    <a:p>
                      <a:pPr indent="0" lvl="0" marL="0" marR="0" rtl="0" algn="l">
                        <a:spcBef>
                          <a:spcPts val="0"/>
                        </a:spcBef>
                        <a:spcAft>
                          <a:spcPts val="0"/>
                        </a:spcAft>
                        <a:buNone/>
                      </a:pPr>
                      <a:r>
                        <a:rPr b="1" lang="en-US" sz="2700"/>
                        <a:t>Collaboration Tools:</a:t>
                      </a:r>
                      <a:r>
                        <a:rPr lang="en-US" sz="2700"/>
                        <a:t> Microsoft Azure (Sandbox environment), </a:t>
                      </a:r>
                      <a:endParaRPr sz="2700"/>
                    </a:p>
                    <a:p>
                      <a:pPr indent="0" lvl="0" marL="0" marR="0" rtl="0" algn="l">
                        <a:spcBef>
                          <a:spcPts val="0"/>
                        </a:spcBef>
                        <a:spcAft>
                          <a:spcPts val="0"/>
                        </a:spcAft>
                        <a:buNone/>
                      </a:pPr>
                      <a:r>
                        <a:rPr lang="en-US" sz="2700"/>
                        <a:t>Microsoft Teams or SharePoint for team collaboration</a:t>
                      </a:r>
                      <a:endParaRPr sz="1300"/>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p:nvPr/>
        </p:nvSpPr>
        <p:spPr>
          <a:xfrm>
            <a:off x="381000" y="3009900"/>
            <a:ext cx="4267200" cy="6781800"/>
          </a:xfrm>
          <a:prstGeom prst="rect">
            <a:avLst/>
          </a:prstGeom>
          <a:solidFill>
            <a:srgbClr val="FFFFFF">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19"/>
          <p:cNvSpPr/>
          <p:nvPr/>
        </p:nvSpPr>
        <p:spPr>
          <a:xfrm>
            <a:off x="12877800"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5" name="Google Shape;155;p19"/>
          <p:cNvPicPr preferRelativeResize="0"/>
          <p:nvPr/>
        </p:nvPicPr>
        <p:blipFill rotWithShape="1">
          <a:blip r:embed="rId4">
            <a:alphaModFix/>
          </a:blip>
          <a:srcRect b="0" l="0" r="0" t="0"/>
          <a:stretch/>
        </p:blipFill>
        <p:spPr>
          <a:xfrm>
            <a:off x="15078456" y="7077456"/>
            <a:ext cx="3086100" cy="3086100"/>
          </a:xfrm>
          <a:prstGeom prst="ellipse">
            <a:avLst/>
          </a:prstGeom>
          <a:noFill/>
          <a:ln>
            <a:noFill/>
          </a:ln>
        </p:spPr>
      </p:pic>
      <p:grpSp>
        <p:nvGrpSpPr>
          <p:cNvPr id="156" name="Google Shape;156;p19"/>
          <p:cNvGrpSpPr/>
          <p:nvPr/>
        </p:nvGrpSpPr>
        <p:grpSpPr>
          <a:xfrm>
            <a:off x="389249" y="1638300"/>
            <a:ext cx="17767057" cy="1371600"/>
            <a:chOff x="8249" y="0"/>
            <a:chExt cx="17767057" cy="1371600"/>
          </a:xfrm>
        </p:grpSpPr>
        <p:sp>
          <p:nvSpPr>
            <p:cNvPr id="157" name="Google Shape;157;p19"/>
            <p:cNvSpPr/>
            <p:nvPr/>
          </p:nvSpPr>
          <p:spPr>
            <a:xfrm>
              <a:off x="8249" y="0"/>
              <a:ext cx="4801907" cy="1371600"/>
            </a:xfrm>
            <a:prstGeom prst="chevron">
              <a:avLst>
                <a:gd fmla="val 50000" name="adj"/>
              </a:avLst>
            </a:prstGeom>
            <a:solidFill>
              <a:srgbClr val="38B6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nvSpPr>
          <p:spPr>
            <a:xfrm>
              <a:off x="694049" y="0"/>
              <a:ext cx="3430307" cy="1371600"/>
            </a:xfrm>
            <a:prstGeom prst="rect">
              <a:avLst/>
            </a:prstGeom>
            <a:noFill/>
            <a:ln>
              <a:noFill/>
            </a:ln>
          </p:spPr>
          <p:txBody>
            <a:bodyPr anchorCtr="0" anchor="ctr" bIns="48000" lIns="144000" spcFirstLastPara="1" rIns="48000" wrap="square" tIns="48000">
              <a:noAutofit/>
            </a:bodyPr>
            <a:lstStyle/>
            <a:p>
              <a:pPr indent="0" lvl="0" marL="0" marR="0" rtl="0" algn="ctr">
                <a:lnSpc>
                  <a:spcPct val="90000"/>
                </a:lnSpc>
                <a:spcBef>
                  <a:spcPts val="0"/>
                </a:spcBef>
                <a:spcAft>
                  <a:spcPts val="0"/>
                </a:spcAft>
                <a:buClr>
                  <a:schemeClr val="lt1"/>
                </a:buClr>
                <a:buSzPts val="3600"/>
                <a:buFont typeface="Calibri"/>
                <a:buNone/>
              </a:pPr>
              <a:r>
                <a:rPr b="1" lang="en-US" sz="3600">
                  <a:solidFill>
                    <a:schemeClr val="lt1"/>
                  </a:solidFill>
                  <a:latin typeface="Calibri"/>
                  <a:ea typeface="Calibri"/>
                  <a:cs typeface="Calibri"/>
                  <a:sym typeface="Calibri"/>
                </a:rPr>
                <a:t>Phase 1</a:t>
              </a:r>
              <a:endParaRPr b="1" sz="1800">
                <a:solidFill>
                  <a:schemeClr val="lt1"/>
                </a:solidFill>
                <a:latin typeface="Calibri"/>
                <a:ea typeface="Calibri"/>
                <a:cs typeface="Calibri"/>
                <a:sym typeface="Calibri"/>
              </a:endParaRPr>
            </a:p>
            <a:p>
              <a:pPr indent="0" lvl="0" marL="0" marR="0" rtl="0" algn="ctr">
                <a:lnSpc>
                  <a:spcPct val="90000"/>
                </a:lnSpc>
                <a:spcBef>
                  <a:spcPts val="126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(Week 1)</a:t>
              </a:r>
              <a:endParaRPr b="1" sz="3600">
                <a:solidFill>
                  <a:schemeClr val="lt1"/>
                </a:solidFill>
                <a:latin typeface="Calibri"/>
                <a:ea typeface="Calibri"/>
                <a:cs typeface="Calibri"/>
                <a:sym typeface="Calibri"/>
              </a:endParaRPr>
            </a:p>
          </p:txBody>
        </p:sp>
        <p:sp>
          <p:nvSpPr>
            <p:cNvPr id="159" name="Google Shape;159;p19"/>
            <p:cNvSpPr/>
            <p:nvPr/>
          </p:nvSpPr>
          <p:spPr>
            <a:xfrm>
              <a:off x="4329965" y="0"/>
              <a:ext cx="4801907"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nvSpPr>
          <p:spPr>
            <a:xfrm>
              <a:off x="5015765" y="0"/>
              <a:ext cx="3430307"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Phase 2</a:t>
              </a:r>
              <a:endParaRPr/>
            </a:p>
          </p:txBody>
        </p:sp>
        <p:sp>
          <p:nvSpPr>
            <p:cNvPr id="161" name="Google Shape;161;p19"/>
            <p:cNvSpPr/>
            <p:nvPr/>
          </p:nvSpPr>
          <p:spPr>
            <a:xfrm>
              <a:off x="8651682" y="0"/>
              <a:ext cx="4801907"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txBox="1"/>
            <p:nvPr/>
          </p:nvSpPr>
          <p:spPr>
            <a:xfrm>
              <a:off x="9337482" y="0"/>
              <a:ext cx="3430307"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Phase 3</a:t>
              </a:r>
              <a:endParaRPr/>
            </a:p>
          </p:txBody>
        </p:sp>
        <p:sp>
          <p:nvSpPr>
            <p:cNvPr id="163" name="Google Shape;163;p19"/>
            <p:cNvSpPr/>
            <p:nvPr/>
          </p:nvSpPr>
          <p:spPr>
            <a:xfrm>
              <a:off x="12973399" y="0"/>
              <a:ext cx="4801907"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nvSpPr>
          <p:spPr>
            <a:xfrm>
              <a:off x="13659199" y="0"/>
              <a:ext cx="3430307"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Phase 4</a:t>
              </a:r>
              <a:endParaRPr/>
            </a:p>
          </p:txBody>
        </p:sp>
      </p:grpSp>
      <p:sp>
        <p:nvSpPr>
          <p:cNvPr id="165" name="Google Shape;165;p19"/>
          <p:cNvSpPr txBox="1"/>
          <p:nvPr/>
        </p:nvSpPr>
        <p:spPr>
          <a:xfrm>
            <a:off x="571500" y="3392358"/>
            <a:ext cx="3886200" cy="6001643"/>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Calibri"/>
                <a:ea typeface="Calibri"/>
                <a:cs typeface="Calibri"/>
                <a:sym typeface="Calibri"/>
              </a:rPr>
              <a:t>Data Source Connection:</a:t>
            </a:r>
            <a:r>
              <a:rPr lang="en-US" sz="2400">
                <a:solidFill>
                  <a:schemeClr val="dk1"/>
                </a:solidFill>
                <a:latin typeface="Calibri"/>
                <a:ea typeface="Calibri"/>
                <a:cs typeface="Calibri"/>
                <a:sym typeface="Calibri"/>
              </a:rPr>
              <a:t> Confirm data availability and connect to Power BI.</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Calibri"/>
                <a:ea typeface="Calibri"/>
                <a:cs typeface="Calibri"/>
                <a:sym typeface="Calibri"/>
              </a:rPr>
              <a:t>Data Availability:</a:t>
            </a:r>
            <a:r>
              <a:rPr lang="en-US" sz="2400">
                <a:solidFill>
                  <a:schemeClr val="dk1"/>
                </a:solidFill>
                <a:latin typeface="Calibri"/>
                <a:ea typeface="Calibri"/>
                <a:cs typeface="Calibri"/>
                <a:sym typeface="Calibri"/>
              </a:rPr>
              <a:t> Analyze data structure, identify relevant fields (sales figures, geography, product, sales rep, date), and assess data quality.</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Calibri"/>
                <a:ea typeface="Calibri"/>
                <a:cs typeface="Calibri"/>
                <a:sym typeface="Calibri"/>
              </a:rPr>
              <a:t>Data Prepping:</a:t>
            </a:r>
            <a:r>
              <a:rPr lang="en-US" sz="2400">
                <a:solidFill>
                  <a:schemeClr val="dk1"/>
                </a:solidFill>
                <a:latin typeface="Calibri"/>
                <a:ea typeface="Calibri"/>
                <a:cs typeface="Calibri"/>
                <a:sym typeface="Calibri"/>
              </a:rPr>
              <a:t> Address missing values, inconsistencies, and format data for optimal analysis.</a:t>
            </a:r>
            <a:endParaRPr/>
          </a:p>
        </p:txBody>
      </p:sp>
      <p:sp>
        <p:nvSpPr>
          <p:cNvPr id="166" name="Google Shape;16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PROJECT PLAN – Phase wise</a:t>
            </a:r>
            <a:endParaRPr b="1"/>
          </a:p>
        </p:txBody>
      </p:sp>
      <p:cxnSp>
        <p:nvCxnSpPr>
          <p:cNvPr id="167" name="Google Shape;167;p19"/>
          <p:cNvCxnSpPr/>
          <p:nvPr/>
        </p:nvCxnSpPr>
        <p:spPr>
          <a:xfrm>
            <a:off x="4696475" y="3655325"/>
            <a:ext cx="33900" cy="5568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20"/>
          <p:cNvGrpSpPr/>
          <p:nvPr/>
        </p:nvGrpSpPr>
        <p:grpSpPr>
          <a:xfrm>
            <a:off x="1104900" y="3330928"/>
            <a:ext cx="16230707" cy="3698426"/>
            <a:chOff x="0" y="-57150"/>
            <a:chExt cx="4274726" cy="2224617"/>
          </a:xfrm>
        </p:grpSpPr>
        <p:sp>
          <p:nvSpPr>
            <p:cNvPr id="173" name="Google Shape;173;p20"/>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38B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0"/>
            <p:cNvSpPr txBox="1"/>
            <p:nvPr/>
          </p:nvSpPr>
          <p:spPr>
            <a:xfrm>
              <a:off x="0" y="-57150"/>
              <a:ext cx="4274700" cy="222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5" name="Google Shape;175;p20"/>
          <p:cNvSpPr/>
          <p:nvPr/>
        </p:nvSpPr>
        <p:spPr>
          <a:xfrm>
            <a:off x="2057400" y="-282649"/>
            <a:ext cx="4102978" cy="2245448"/>
          </a:xfrm>
          <a:custGeom>
            <a:rect b="b" l="l" r="r" t="t"/>
            <a:pathLst>
              <a:path extrusionOk="0" h="2245448" w="4102978">
                <a:moveTo>
                  <a:pt x="0" y="0"/>
                </a:moveTo>
                <a:lnTo>
                  <a:pt x="4102978" y="0"/>
                </a:lnTo>
                <a:lnTo>
                  <a:pt x="4102978"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20"/>
          <p:cNvSpPr txBox="1"/>
          <p:nvPr/>
        </p:nvSpPr>
        <p:spPr>
          <a:xfrm>
            <a:off x="76200" y="3622334"/>
            <a:ext cx="18211800" cy="1477800"/>
          </a:xfrm>
          <a:prstGeom prst="rect">
            <a:avLst/>
          </a:prstGeom>
          <a:noFill/>
          <a:ln>
            <a:noFill/>
          </a:ln>
        </p:spPr>
        <p:txBody>
          <a:bodyPr anchorCtr="0" anchor="t" bIns="0" lIns="0" spcFirstLastPara="1" rIns="0" wrap="square" tIns="0">
            <a:spAutoFit/>
          </a:bodyPr>
          <a:lstStyle/>
          <a:p>
            <a:pPr indent="0" lvl="0" marL="0" marR="0" rtl="0" algn="ctr">
              <a:lnSpc>
                <a:spcPct val="260416"/>
              </a:lnSpc>
              <a:spcBef>
                <a:spcPts val="0"/>
              </a:spcBef>
              <a:spcAft>
                <a:spcPts val="0"/>
              </a:spcAft>
              <a:buNone/>
            </a:pPr>
            <a:r>
              <a:rPr b="1" lang="en-US" sz="9600">
                <a:solidFill>
                  <a:srgbClr val="FFFFFF"/>
                </a:solidFill>
                <a:latin typeface="DM Sans"/>
                <a:ea typeface="DM Sans"/>
                <a:cs typeface="DM Sans"/>
                <a:sym typeface="DM Sans"/>
              </a:rPr>
              <a:t>DATA PREPPING</a:t>
            </a:r>
            <a:endParaRPr b="1" sz="8400">
              <a:solidFill>
                <a:srgbClr val="FFFFFF"/>
              </a:solidFill>
              <a:latin typeface="DM Sans"/>
              <a:ea typeface="DM Sans"/>
              <a:cs typeface="DM Sans"/>
              <a:sym typeface="DM Sans"/>
            </a:endParaRPr>
          </a:p>
        </p:txBody>
      </p:sp>
      <p:sp>
        <p:nvSpPr>
          <p:cNvPr id="177" name="Google Shape;177;p20"/>
          <p:cNvSpPr/>
          <p:nvPr/>
        </p:nvSpPr>
        <p:spPr>
          <a:xfrm rot="10800000">
            <a:off x="5623560" y="7673106"/>
            <a:ext cx="3422956" cy="2613894"/>
          </a:xfrm>
          <a:custGeom>
            <a:rect b="b" l="l" r="r" t="t"/>
            <a:pathLst>
              <a:path extrusionOk="0" h="2613894" w="3422956">
                <a:moveTo>
                  <a:pt x="0" y="0"/>
                </a:moveTo>
                <a:lnTo>
                  <a:pt x="3422956" y="0"/>
                </a:lnTo>
                <a:lnTo>
                  <a:pt x="3422956" y="2613894"/>
                </a:lnTo>
                <a:lnTo>
                  <a:pt x="0" y="261389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20"/>
          <p:cNvSpPr txBox="1"/>
          <p:nvPr/>
        </p:nvSpPr>
        <p:spPr>
          <a:xfrm>
            <a:off x="76200" y="1768650"/>
            <a:ext cx="17461800" cy="4398300"/>
          </a:xfrm>
          <a:prstGeom prst="rect">
            <a:avLst/>
          </a:prstGeom>
          <a:noFill/>
          <a:ln>
            <a:noFill/>
          </a:ln>
        </p:spPr>
        <p:txBody>
          <a:bodyPr anchorCtr="0" anchor="t" bIns="91425" lIns="91425" spcFirstLastPara="1" rIns="91425" wrap="square" tIns="91425">
            <a:spAutoFit/>
          </a:bodyPr>
          <a:lstStyle/>
          <a:p>
            <a:pPr indent="0" lvl="0" marL="0" rtl="0" algn="ctr">
              <a:lnSpc>
                <a:spcPct val="260416"/>
              </a:lnSpc>
              <a:spcBef>
                <a:spcPts val="0"/>
              </a:spcBef>
              <a:spcAft>
                <a:spcPts val="0"/>
              </a:spcAft>
              <a:buNone/>
            </a:pPr>
            <a:r>
              <a:t/>
            </a:r>
            <a:endParaRPr b="1" sz="8400">
              <a:solidFill>
                <a:schemeClr val="lt1"/>
              </a:solidFill>
              <a:latin typeface="DM Sans"/>
              <a:ea typeface="DM Sans"/>
              <a:cs typeface="DM Sans"/>
              <a:sym typeface="DM Sans"/>
            </a:endParaRPr>
          </a:p>
          <a:p>
            <a:pPr indent="0" lvl="0" marL="0" rtl="0" algn="ctr">
              <a:lnSpc>
                <a:spcPct val="260416"/>
              </a:lnSpc>
              <a:spcBef>
                <a:spcPts val="0"/>
              </a:spcBef>
              <a:spcAft>
                <a:spcPts val="0"/>
              </a:spcAft>
              <a:buNone/>
            </a:pPr>
            <a:r>
              <a:rPr b="1" lang="en-US" sz="5500">
                <a:solidFill>
                  <a:schemeClr val="lt1"/>
                </a:solidFill>
                <a:latin typeface="DM Sans"/>
                <a:ea typeface="DM Sans"/>
                <a:cs typeface="DM Sans"/>
                <a:sym typeface="DM Sans"/>
              </a:rPr>
              <a:t>Phase 1 - Details</a:t>
            </a:r>
            <a:endParaRPr sz="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p:nvPr/>
        </p:nvSpPr>
        <p:spPr>
          <a:xfrm>
            <a:off x="12877800" y="9164276"/>
            <a:ext cx="4102978" cy="2245448"/>
          </a:xfrm>
          <a:custGeom>
            <a:rect b="b" l="l" r="r" t="t"/>
            <a:pathLst>
              <a:path extrusionOk="0" h="2245448" w="4102978">
                <a:moveTo>
                  <a:pt x="0" y="0"/>
                </a:moveTo>
                <a:lnTo>
                  <a:pt x="4102979" y="0"/>
                </a:lnTo>
                <a:lnTo>
                  <a:pt x="4102979" y="2245448"/>
                </a:lnTo>
                <a:lnTo>
                  <a:pt x="0" y="224544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4" name="Google Shape;184;p21"/>
          <p:cNvPicPr preferRelativeResize="0"/>
          <p:nvPr/>
        </p:nvPicPr>
        <p:blipFill rotWithShape="1">
          <a:blip r:embed="rId4">
            <a:alphaModFix/>
          </a:blip>
          <a:srcRect b="0" l="0" r="0" t="0"/>
          <a:stretch/>
        </p:blipFill>
        <p:spPr>
          <a:xfrm>
            <a:off x="15078456" y="7077456"/>
            <a:ext cx="3086100" cy="3086100"/>
          </a:xfrm>
          <a:prstGeom prst="ellipse">
            <a:avLst/>
          </a:prstGeom>
          <a:noFill/>
          <a:ln>
            <a:noFill/>
          </a:ln>
        </p:spPr>
      </p:pic>
      <p:grpSp>
        <p:nvGrpSpPr>
          <p:cNvPr id="185" name="Google Shape;185;p21"/>
          <p:cNvGrpSpPr/>
          <p:nvPr/>
        </p:nvGrpSpPr>
        <p:grpSpPr>
          <a:xfrm>
            <a:off x="260525" y="4456813"/>
            <a:ext cx="17766950" cy="2245446"/>
            <a:chOff x="8249" y="0"/>
            <a:chExt cx="17766950" cy="1371600"/>
          </a:xfrm>
        </p:grpSpPr>
        <p:sp>
          <p:nvSpPr>
            <p:cNvPr id="186" name="Google Shape;186;p21"/>
            <p:cNvSpPr/>
            <p:nvPr/>
          </p:nvSpPr>
          <p:spPr>
            <a:xfrm>
              <a:off x="8249" y="0"/>
              <a:ext cx="4801800" cy="1371600"/>
            </a:xfrm>
            <a:prstGeom prst="chevron">
              <a:avLst>
                <a:gd fmla="val 50000" name="adj"/>
              </a:avLst>
            </a:prstGeom>
            <a:solidFill>
              <a:srgbClr val="38B6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txBox="1"/>
            <p:nvPr/>
          </p:nvSpPr>
          <p:spPr>
            <a:xfrm>
              <a:off x="694049" y="0"/>
              <a:ext cx="3430200" cy="1371600"/>
            </a:xfrm>
            <a:prstGeom prst="rect">
              <a:avLst/>
            </a:prstGeom>
            <a:noFill/>
            <a:ln>
              <a:noFill/>
            </a:ln>
          </p:spPr>
          <p:txBody>
            <a:bodyPr anchorCtr="0" anchor="ctr" bIns="48000" lIns="144000" spcFirstLastPara="1" rIns="48000" wrap="square" tIns="4800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Load table</a:t>
              </a:r>
              <a:endParaRPr sz="4400">
                <a:solidFill>
                  <a:schemeClr val="lt1"/>
                </a:solidFill>
                <a:latin typeface="Calibri"/>
                <a:ea typeface="Calibri"/>
                <a:cs typeface="Calibri"/>
                <a:sym typeface="Calibri"/>
              </a:endParaRPr>
            </a:p>
          </p:txBody>
        </p:sp>
        <p:sp>
          <p:nvSpPr>
            <p:cNvPr id="188" name="Google Shape;188;p21"/>
            <p:cNvSpPr/>
            <p:nvPr/>
          </p:nvSpPr>
          <p:spPr>
            <a:xfrm>
              <a:off x="4329965" y="0"/>
              <a:ext cx="4801800"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015765" y="0"/>
              <a:ext cx="3430200"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Transform with errors</a:t>
              </a:r>
              <a:endParaRPr/>
            </a:p>
          </p:txBody>
        </p:sp>
        <p:sp>
          <p:nvSpPr>
            <p:cNvPr id="190" name="Google Shape;190;p21"/>
            <p:cNvSpPr/>
            <p:nvPr/>
          </p:nvSpPr>
          <p:spPr>
            <a:xfrm>
              <a:off x="8651682" y="0"/>
              <a:ext cx="4801800" cy="1371600"/>
            </a:xfrm>
            <a:prstGeom prst="chevron">
              <a:avLst>
                <a:gd fmla="val 50000" name="adj"/>
              </a:avLst>
            </a:prstGeom>
            <a:solidFill>
              <a:srgbClr val="38B6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nvSpPr>
          <p:spPr>
            <a:xfrm>
              <a:off x="9337482" y="0"/>
              <a:ext cx="3430200"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Review columns</a:t>
              </a:r>
              <a:endParaRPr/>
            </a:p>
          </p:txBody>
        </p:sp>
        <p:sp>
          <p:nvSpPr>
            <p:cNvPr id="192" name="Google Shape;192;p21"/>
            <p:cNvSpPr/>
            <p:nvPr/>
          </p:nvSpPr>
          <p:spPr>
            <a:xfrm>
              <a:off x="12973399" y="0"/>
              <a:ext cx="4801800" cy="1371600"/>
            </a:xfrm>
            <a:prstGeom prst="chevron">
              <a:avLst>
                <a:gd fmla="val 50000" name="adj"/>
              </a:avLst>
            </a:prstGeom>
            <a:solidFill>
              <a:srgbClr val="D8D8D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txBox="1"/>
            <p:nvPr/>
          </p:nvSpPr>
          <p:spPr>
            <a:xfrm>
              <a:off x="13659199" y="0"/>
              <a:ext cx="3430200" cy="1371600"/>
            </a:xfrm>
            <a:prstGeom prst="rect">
              <a:avLst/>
            </a:prstGeom>
            <a:noFill/>
            <a:ln>
              <a:noFill/>
            </a:ln>
          </p:spPr>
          <p:txBody>
            <a:bodyPr anchorCtr="0" anchor="ctr" bIns="58650" lIns="176000" spcFirstLastPara="1" rIns="58650" wrap="square" tIns="58650">
              <a:noAutofit/>
            </a:bodyPr>
            <a:lstStyle/>
            <a:p>
              <a:pPr indent="0" lvl="0" marL="0" marR="0" rtl="0" algn="ctr">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Add/edit columns</a:t>
              </a:r>
              <a:endParaRPr/>
            </a:p>
          </p:txBody>
        </p:sp>
      </p:grpSp>
      <p:sp>
        <p:nvSpPr>
          <p:cNvPr id="194" name="Google Shape;194;p21"/>
          <p:cNvSpPr txBox="1"/>
          <p:nvPr>
            <p:ph type="title"/>
          </p:nvPr>
        </p:nvSpPr>
        <p:spPr>
          <a:xfrm>
            <a:off x="260525" y="85178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DATA PREPPING APPROACH</a:t>
            </a:r>
            <a:endParaRPr b="1"/>
          </a:p>
        </p:txBody>
      </p:sp>
      <p:sp>
        <p:nvSpPr>
          <p:cNvPr id="195" name="Google Shape;195;p21"/>
          <p:cNvSpPr txBox="1"/>
          <p:nvPr/>
        </p:nvSpPr>
        <p:spPr>
          <a:xfrm>
            <a:off x="418725" y="2161500"/>
            <a:ext cx="15277800" cy="30861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We have 4 sales csv, 1 product SQL database, 4 dimension excels</a:t>
            </a:r>
            <a:endParaRPr sz="3200">
              <a:solidFill>
                <a:schemeClr val="dk1"/>
              </a:solidFill>
              <a:latin typeface="Calibri"/>
              <a:ea typeface="Calibri"/>
              <a:cs typeface="Calibri"/>
              <a:sym typeface="Calibri"/>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